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05" r:id="rId3"/>
  </p:sldMasterIdLst>
  <p:notesMasterIdLst>
    <p:notesMasterId r:id="rId85"/>
  </p:notesMasterIdLst>
  <p:handoutMasterIdLst>
    <p:handoutMasterId r:id="rId86"/>
  </p:handoutMasterIdLst>
  <p:sldIdLst>
    <p:sldId id="474" r:id="rId4"/>
    <p:sldId id="436" r:id="rId5"/>
    <p:sldId id="437" r:id="rId6"/>
    <p:sldId id="438" r:id="rId7"/>
    <p:sldId id="439" r:id="rId8"/>
    <p:sldId id="440" r:id="rId9"/>
    <p:sldId id="441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8" r:id="rId34"/>
    <p:sldId id="469" r:id="rId35"/>
    <p:sldId id="470" r:id="rId36"/>
    <p:sldId id="471" r:id="rId37"/>
    <p:sldId id="472" r:id="rId38"/>
    <p:sldId id="466" r:id="rId39"/>
    <p:sldId id="409" r:id="rId40"/>
    <p:sldId id="480" r:id="rId41"/>
    <p:sldId id="410" r:id="rId42"/>
    <p:sldId id="414" r:id="rId43"/>
    <p:sldId id="422" r:id="rId44"/>
    <p:sldId id="424" r:id="rId45"/>
    <p:sldId id="417" r:id="rId46"/>
    <p:sldId id="433" r:id="rId47"/>
    <p:sldId id="425" r:id="rId48"/>
    <p:sldId id="426" r:id="rId49"/>
    <p:sldId id="363" r:id="rId50"/>
    <p:sldId id="428" r:id="rId51"/>
    <p:sldId id="431" r:id="rId52"/>
    <p:sldId id="432" r:id="rId53"/>
    <p:sldId id="427" r:id="rId54"/>
    <p:sldId id="477" r:id="rId55"/>
    <p:sldId id="434" r:id="rId56"/>
    <p:sldId id="364" r:id="rId57"/>
    <p:sldId id="366" r:id="rId58"/>
    <p:sldId id="367" r:id="rId59"/>
    <p:sldId id="485" r:id="rId60"/>
    <p:sldId id="486" r:id="rId61"/>
    <p:sldId id="487" r:id="rId62"/>
    <p:sldId id="488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500" r:id="rId74"/>
    <p:sldId id="501" r:id="rId75"/>
    <p:sldId id="502" r:id="rId76"/>
    <p:sldId id="503" r:id="rId77"/>
    <p:sldId id="509" r:id="rId78"/>
    <p:sldId id="510" r:id="rId79"/>
    <p:sldId id="511" r:id="rId80"/>
    <p:sldId id="512" r:id="rId81"/>
    <p:sldId id="482" r:id="rId82"/>
    <p:sldId id="484" r:id="rId83"/>
    <p:sldId id="476" r:id="rId84"/>
  </p:sldIdLst>
  <p:sldSz cx="9144000" cy="6858000" type="screen4x3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3333FF"/>
    <a:srgbClr val="305480"/>
    <a:srgbClr val="996600"/>
    <a:srgbClr val="948A54"/>
    <a:srgbClr val="002060"/>
    <a:srgbClr val="49404F"/>
    <a:srgbClr val="DB6BDB"/>
    <a:srgbClr val="F1D52F"/>
    <a:srgbClr val="A14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11" autoAdjust="0"/>
  </p:normalViewPr>
  <p:slideViewPr>
    <p:cSldViewPr>
      <p:cViewPr varScale="1">
        <p:scale>
          <a:sx n="92" d="100"/>
          <a:sy n="92" d="100"/>
        </p:scale>
        <p:origin x="219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46" y="-7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526FF6E-F898-4A8A-BB96-93995F397905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3A2592D-0EE7-4C3B-8E70-7559EAD4CE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93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73815B1-37A2-4EA6-81FE-624E3679883E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1D29A34-8D9A-49B0-86D8-8BBB698098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A200D4-2FFC-45CE-9080-2E0B1E733F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类型一致方便压缩，数据存储紧凑，不会储存空值，</a:t>
            </a:r>
            <a:r>
              <a:rPr lang="en-US" altLang="zh-CN" dirty="0" err="1"/>
              <a:t>rowkey</a:t>
            </a:r>
            <a:r>
              <a:rPr lang="zh-CN" altLang="en-US" dirty="0"/>
              <a:t>查询相当快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70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类型一致方便压缩，数据存储紧凑，不会储存空值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31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13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Rowkey</a:t>
            </a:r>
            <a:r>
              <a:rPr lang="zh-CN" altLang="en-US" dirty="0"/>
              <a:t>是有排序 存储的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16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6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7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9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67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可以看做，</a:t>
            </a:r>
            <a:r>
              <a:rPr lang="en-US" altLang="zh-CN" dirty="0"/>
              <a:t>Region</a:t>
            </a:r>
            <a:r>
              <a:rPr lang="zh-CN" altLang="en-US" dirty="0"/>
              <a:t>中存储了有序的行，</a:t>
            </a:r>
            <a:r>
              <a:rPr lang="en-US" altLang="zh-CN" dirty="0"/>
              <a:t>Region</a:t>
            </a:r>
            <a:r>
              <a:rPr lang="zh-CN" altLang="en-US" dirty="0"/>
              <a:t>中的</a:t>
            </a:r>
            <a:r>
              <a:rPr lang="en-US" altLang="zh-CN" dirty="0"/>
              <a:t>store</a:t>
            </a:r>
            <a:r>
              <a:rPr lang="zh-CN" altLang="en-US" dirty="0"/>
              <a:t>存储了这些行的列，一个</a:t>
            </a:r>
            <a:r>
              <a:rPr lang="en-US" altLang="zh-CN" dirty="0"/>
              <a:t>store</a:t>
            </a:r>
            <a:r>
              <a:rPr lang="zh-CN" altLang="en-US" dirty="0"/>
              <a:t>一个</a:t>
            </a:r>
            <a:r>
              <a:rPr lang="en-US" altLang="zh-CN" dirty="0" err="1"/>
              <a:t>cf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727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2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Mention</a:t>
            </a:r>
            <a:r>
              <a:rPr lang="en-US" altLang="zh-CN" baseline="0" dirty="0"/>
              <a:t> that first there was a general batch system for all big data processing (MapReduce)</a:t>
            </a:r>
          </a:p>
          <a:p>
            <a:r>
              <a:rPr lang="en-US" altLang="zh-CN" baseline="0" dirty="0"/>
              <a:t>Then recently came the short period of specialized systems, but they were quite complicated and different from each other to learn</a:t>
            </a:r>
          </a:p>
          <a:p>
            <a:r>
              <a:rPr lang="en-US" altLang="zh-CN" baseline="0" dirty="0"/>
              <a:t>Spark is trying to unify the most popular processing paradigms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386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29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按大小分割的，每个表开始只有一个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，随着数据增多，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不断增大，当增大到一个阀值的时候，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就会等分会两个新的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，之后会有越来越多的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92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每次都要写</a:t>
            </a:r>
            <a:r>
              <a:rPr lang="en-US" altLang="zh-CN" dirty="0"/>
              <a:t>WAL</a:t>
            </a:r>
            <a:r>
              <a:rPr lang="zh-CN" altLang="en-US" dirty="0"/>
              <a:t>，</a:t>
            </a:r>
            <a:r>
              <a:rPr lang="en-US" altLang="zh-CN" dirty="0"/>
              <a:t>IO</a:t>
            </a:r>
            <a:r>
              <a:rPr lang="zh-CN" altLang="en-US" dirty="0"/>
              <a:t>很蛋疼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27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24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7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41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0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995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66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88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771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1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8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类型一致方便压缩，数据存储紧凑，不会储存空值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>
                <a:solidFill>
                  <a:prstClr val="black"/>
                </a:solidFill>
              </a:rPr>
              <a:pPr/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72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Data Mining Lab, Big Data Research Center,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junmshao@uestc.edu.cn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http://staff.uestc.edu.cn/shaojunming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 cstate="print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214446" cy="1105262"/>
            <a:chOff x="4929190" y="1428736"/>
            <a:chExt cx="3296794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99997" y="2000240"/>
              <a:ext cx="2825987" cy="1754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6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92456" y="3010813"/>
              <a:ext cx="2586370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987D44-7A4A-4929-923D-B9C929E057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3566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873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66693" indent="-266693">
              <a:defRPr/>
            </a:lvl1pPr>
            <a:lvl2pPr marL="539737" indent="-273044">
              <a:defRPr sz="2000"/>
            </a:lvl2pPr>
            <a:lvl3pPr marL="806431" indent="-266693">
              <a:buFont typeface="Calibri" panose="020F0502020204030204" pitchFamily="34" charset="0"/>
              <a:buChar char="□"/>
              <a:defRPr sz="2000"/>
            </a:lvl3pPr>
            <a:lvl4pPr marL="1163610" indent="-265107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1"/>
          </p:nvPr>
        </p:nvSpPr>
        <p:spPr>
          <a:xfrm>
            <a:off x="-762000" y="3733800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2481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8494" y="387275"/>
            <a:ext cx="243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9494" y="135275"/>
            <a:ext cx="189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420006" y="6318000"/>
            <a:ext cx="405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2" y="6405439"/>
            <a:ext cx="1042988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74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106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18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6062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891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3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260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741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719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21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57200"/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316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439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551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srgbClr val="FFFFFF"/>
                </a:solidFill>
              </a:endParaRPr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4343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0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484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34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91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921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331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834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1585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92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8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0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77" r:id="rId13"/>
    <p:sldLayoutId id="2147483678" r:id="rId14"/>
    <p:sldLayoutId id="2147483717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pPr defTabSz="457200"/>
            <a:fld id="{F6F81F14-9AEC-394B-B8F6-AE69A194437D}" type="datetime1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 defTabSz="457200"/>
              <a:t>8/21/2022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0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0C53-9739-4262-AF11-B7237B2AFA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C800F-7AED-4FB6-AEC0-8971FB53469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6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7705" y="2271598"/>
            <a:ext cx="74168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Lecture 7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>
                <a:solidFill>
                  <a:prstClr val="black"/>
                </a:solidFill>
              </a:rPr>
              <a:t>Hadoop/Spark</a:t>
            </a:r>
          </a:p>
        </p:txBody>
      </p:sp>
    </p:spTree>
    <p:extLst>
      <p:ext uri="{BB962C8B-B14F-4D97-AF65-F5344CB8AC3E}">
        <p14:creationId xmlns:p14="http://schemas.microsoft.com/office/powerpoint/2010/main" val="246717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1053699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0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2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4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5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6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7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53708" name="Text Box 12"/>
          <p:cNvSpPr txBox="1">
            <a:spLocks noChangeArrowheads="1"/>
          </p:cNvSpPr>
          <p:nvPr/>
        </p:nvSpPr>
        <p:spPr bwMode="auto">
          <a:xfrm>
            <a:off x="496094" y="5157192"/>
            <a:ext cx="8153400" cy="1371600"/>
          </a:xfrm>
          <a:prstGeom prst="rect">
            <a:avLst/>
          </a:prstGeom>
          <a:gradFill rotWithShape="1">
            <a:gsLst>
              <a:gs pos="0">
                <a:srgbClr val="6699FF"/>
              </a:gs>
              <a:gs pos="100000">
                <a:srgbClr val="99CCFF"/>
              </a:gs>
            </a:gsLst>
            <a:lin ang="18900000" scaled="1"/>
          </a:gradFill>
          <a:ln w="9525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r>
              <a:rPr lang="en-US" altLang="ko-KR" sz="2400">
                <a:solidFill>
                  <a:srgbClr val="000000"/>
                </a:solidFill>
                <a:latin typeface="Verdana" pitchFamily="34" charset="0"/>
                <a:ea typeface="Gulim" pitchFamily="34" charset="-127"/>
              </a:rPr>
              <a:t>Hadoop’s s</a:t>
            </a:r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tated mission (Doug Cutting interview):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endParaRPr lang="en-US" altLang="zh-CN" sz="1000">
              <a:solidFill>
                <a:srgbClr val="000000"/>
              </a:solidFill>
              <a:latin typeface="Verdana" pitchFamily="34" charset="0"/>
              <a:ea typeface="宋体" pitchFamily="2" charset="-122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Commoditize infrastructure for web-scale,</a:t>
            </a:r>
            <a:endParaRPr lang="en-US" altLang="ko-KR" sz="2400">
              <a:solidFill>
                <a:srgbClr val="000000"/>
              </a:solidFill>
              <a:latin typeface="Verdana" pitchFamily="34" charset="0"/>
              <a:ea typeface="Gulim" pitchFamily="34" charset="-127"/>
            </a:endParaRPr>
          </a:p>
          <a:p>
            <a:pPr defTabSz="457200"/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宋体" pitchFamily="2" charset="-122"/>
              </a:rPr>
              <a:t>data-intensive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969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7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6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7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3" name="Rectangle 13"/>
          <p:cNvSpPr>
            <a:spLocks noChangeArrowheads="1"/>
          </p:cNvSpPr>
          <p:nvPr/>
        </p:nvSpPr>
        <p:spPr bwMode="auto">
          <a:xfrm>
            <a:off x="831850" y="4572000"/>
            <a:ext cx="37338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2803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5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09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1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2" name="Rectangle 12"/>
          <p:cNvSpPr>
            <a:spLocks noChangeArrowheads="1"/>
          </p:cNvSpPr>
          <p:nvPr/>
        </p:nvSpPr>
        <p:spPr bwMode="auto">
          <a:xfrm>
            <a:off x="838200" y="32004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Filesystems and I/O: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Abstraction APIs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None/>
            </a:pP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2815" name="Freeform 15"/>
          <p:cNvSpPr>
            <a:spLocks/>
          </p:cNvSpPr>
          <p:nvPr/>
        </p:nvSpPr>
        <p:spPr bwMode="auto">
          <a:xfrm>
            <a:off x="838200" y="3200400"/>
            <a:ext cx="4724400" cy="2900363"/>
          </a:xfrm>
          <a:custGeom>
            <a:avLst/>
            <a:gdLst>
              <a:gd name="T0" fmla="*/ 0 w 2976"/>
              <a:gd name="T1" fmla="*/ 0 h 1827"/>
              <a:gd name="T2" fmla="*/ 0 w 2976"/>
              <a:gd name="T3" fmla="*/ 1824 h 1827"/>
              <a:gd name="T4" fmla="*/ 2352 w 2976"/>
              <a:gd name="T5" fmla="*/ 1827 h 1827"/>
              <a:gd name="T6" fmla="*/ 2350 w 2976"/>
              <a:gd name="T7" fmla="*/ 864 h 1827"/>
              <a:gd name="T8" fmla="*/ 2976 w 2976"/>
              <a:gd name="T9" fmla="*/ 864 h 1827"/>
              <a:gd name="T10" fmla="*/ 2976 w 2976"/>
              <a:gd name="T11" fmla="*/ 0 h 1827"/>
              <a:gd name="T12" fmla="*/ 0 w 2976"/>
              <a:gd name="T13" fmla="*/ 0 h 1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7">
                <a:moveTo>
                  <a:pt x="0" y="0"/>
                </a:moveTo>
                <a:lnTo>
                  <a:pt x="0" y="1824"/>
                </a:lnTo>
                <a:lnTo>
                  <a:pt x="2352" y="1827"/>
                </a:lnTo>
                <a:lnTo>
                  <a:pt x="2350" y="864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7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2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2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13" grpId="0" animBg="1"/>
      <p:bldP spid="972812" grpId="0" animBg="1"/>
      <p:bldP spid="9728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832" name="Rectangle 8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3" name="Rectangle 9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6" name="Rectangle 2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8" name="Rectangle 4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29" name="Rectangle 5"/>
          <p:cNvSpPr>
            <a:spLocks noChangeArrowheads="1"/>
          </p:cNvSpPr>
          <p:nvPr/>
        </p:nvSpPr>
        <p:spPr bwMode="auto">
          <a:xfrm>
            <a:off x="4267200" y="4572000"/>
            <a:ext cx="2362200" cy="15240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38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3831" name="Rectangle 7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4" name="Rectangle 10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1905000" y="32004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Cross-language serialization: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RPC / persistence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ProtoBuf / FB Thrift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3838" name="Freeform 14"/>
          <p:cNvSpPr>
            <a:spLocks/>
          </p:cNvSpPr>
          <p:nvPr/>
        </p:nvSpPr>
        <p:spPr bwMode="auto">
          <a:xfrm>
            <a:off x="1905000" y="3200400"/>
            <a:ext cx="4724400" cy="2895600"/>
          </a:xfrm>
          <a:custGeom>
            <a:avLst/>
            <a:gdLst>
              <a:gd name="T0" fmla="*/ 2976 w 2976"/>
              <a:gd name="T1" fmla="*/ 0 h 1824"/>
              <a:gd name="T2" fmla="*/ 2976 w 2976"/>
              <a:gd name="T3" fmla="*/ 1824 h 1824"/>
              <a:gd name="T4" fmla="*/ 1485 w 2976"/>
              <a:gd name="T5" fmla="*/ 1824 h 1824"/>
              <a:gd name="T6" fmla="*/ 1479 w 2976"/>
              <a:gd name="T7" fmla="*/ 864 h 1824"/>
              <a:gd name="T8" fmla="*/ 0 w 2976"/>
              <a:gd name="T9" fmla="*/ 864 h 1824"/>
              <a:gd name="T10" fmla="*/ 0 w 2976"/>
              <a:gd name="T11" fmla="*/ 0 h 1824"/>
              <a:gd name="T12" fmla="*/ 2976 w 2976"/>
              <a:gd name="T13" fmla="*/ 0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6" h="1824">
                <a:moveTo>
                  <a:pt x="2976" y="0"/>
                </a:moveTo>
                <a:lnTo>
                  <a:pt x="2976" y="1824"/>
                </a:lnTo>
                <a:lnTo>
                  <a:pt x="1485" y="1824"/>
                </a:lnTo>
                <a:lnTo>
                  <a:pt x="1479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3827" name="Rectangle 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5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3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829" grpId="0" animBg="1"/>
      <p:bldP spid="973837" grpId="0" animBg="1"/>
      <p:bldP spid="9738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856" name="Rectangle 8"/>
          <p:cNvSpPr>
            <a:spLocks noChangeArrowheads="1"/>
          </p:cNvSpPr>
          <p:nvPr/>
        </p:nvSpPr>
        <p:spPr bwMode="auto">
          <a:xfrm>
            <a:off x="990600" y="181292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7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8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0" name="Rectangle 2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1" name="Rectangle 3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3" name="Rectangle 5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4" name="Rectangle 6"/>
          <p:cNvSpPr>
            <a:spLocks noChangeArrowheads="1"/>
          </p:cNvSpPr>
          <p:nvPr/>
        </p:nvSpPr>
        <p:spPr bwMode="auto">
          <a:xfrm>
            <a:off x="838200" y="312420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48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4859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8382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execution (batch)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Programming model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Scalability / fault-tolerance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61" name="Freeform 13"/>
          <p:cNvSpPr>
            <a:spLocks/>
          </p:cNvSpPr>
          <p:nvPr/>
        </p:nvSpPr>
        <p:spPr bwMode="auto">
          <a:xfrm>
            <a:off x="833438" y="1752600"/>
            <a:ext cx="4729162" cy="3043238"/>
          </a:xfrm>
          <a:custGeom>
            <a:avLst/>
            <a:gdLst>
              <a:gd name="T0" fmla="*/ 3 w 2979"/>
              <a:gd name="T1" fmla="*/ 0 h 1917"/>
              <a:gd name="T2" fmla="*/ 0 w 2979"/>
              <a:gd name="T3" fmla="*/ 1917 h 1917"/>
              <a:gd name="T4" fmla="*/ 1584 w 2979"/>
              <a:gd name="T5" fmla="*/ 1917 h 1917"/>
              <a:gd name="T6" fmla="*/ 1584 w 2979"/>
              <a:gd name="T7" fmla="*/ 861 h 1917"/>
              <a:gd name="T8" fmla="*/ 2979 w 2979"/>
              <a:gd name="T9" fmla="*/ 864 h 1917"/>
              <a:gd name="T10" fmla="*/ 2979 w 2979"/>
              <a:gd name="T11" fmla="*/ 0 h 1917"/>
              <a:gd name="T12" fmla="*/ 3 w 2979"/>
              <a:gd name="T13" fmla="*/ 0 h 1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7">
                <a:moveTo>
                  <a:pt x="3" y="0"/>
                </a:moveTo>
                <a:lnTo>
                  <a:pt x="0" y="1917"/>
                </a:lnTo>
                <a:lnTo>
                  <a:pt x="1584" y="1917"/>
                </a:lnTo>
                <a:lnTo>
                  <a:pt x="1584" y="861"/>
                </a:lnTo>
                <a:lnTo>
                  <a:pt x="2979" y="864"/>
                </a:lnTo>
                <a:lnTo>
                  <a:pt x="2979" y="0"/>
                </a:lnTo>
                <a:lnTo>
                  <a:pt x="3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4862" name="Rectangle 14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4852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89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4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4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4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854" grpId="0" animBg="1"/>
      <p:bldP spid="974860" grpId="0" animBg="1"/>
      <p:bldP spid="9748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86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2" name="Rectangle 10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5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4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5" name="Rectangle 3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6" name="Rectangle 4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7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78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0" name="Rectangle 8"/>
          <p:cNvSpPr>
            <a:spLocks noChangeArrowheads="1"/>
          </p:cNvSpPr>
          <p:nvPr/>
        </p:nvSpPr>
        <p:spPr bwMode="auto">
          <a:xfrm>
            <a:off x="3048000" y="3124200"/>
            <a:ext cx="2514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588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5883" name="Rectangle 11"/>
          <p:cNvSpPr>
            <a:spLocks noChangeArrowheads="1"/>
          </p:cNvSpPr>
          <p:nvPr/>
        </p:nvSpPr>
        <p:spPr bwMode="auto">
          <a:xfrm>
            <a:off x="13716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storage (read-opt.)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Replication / scalability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filesystem (GFS)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5884" name="Freeform 12"/>
          <p:cNvSpPr>
            <a:spLocks/>
          </p:cNvSpPr>
          <p:nvPr/>
        </p:nvSpPr>
        <p:spPr bwMode="auto">
          <a:xfrm>
            <a:off x="1376363" y="1752600"/>
            <a:ext cx="4724400" cy="3038475"/>
          </a:xfrm>
          <a:custGeom>
            <a:avLst/>
            <a:gdLst>
              <a:gd name="T0" fmla="*/ 0 w 2976"/>
              <a:gd name="T1" fmla="*/ 0 h 1914"/>
              <a:gd name="T2" fmla="*/ 3 w 2976"/>
              <a:gd name="T3" fmla="*/ 864 h 1914"/>
              <a:gd name="T4" fmla="*/ 1050 w 2976"/>
              <a:gd name="T5" fmla="*/ 864 h 1914"/>
              <a:gd name="T6" fmla="*/ 1050 w 2976"/>
              <a:gd name="T7" fmla="*/ 1914 h 1914"/>
              <a:gd name="T8" fmla="*/ 2631 w 2976"/>
              <a:gd name="T9" fmla="*/ 1914 h 1914"/>
              <a:gd name="T10" fmla="*/ 2631 w 2976"/>
              <a:gd name="T11" fmla="*/ 861 h 1914"/>
              <a:gd name="T12" fmla="*/ 2976 w 2976"/>
              <a:gd name="T13" fmla="*/ 864 h 1914"/>
              <a:gd name="T14" fmla="*/ 2976 w 2976"/>
              <a:gd name="T15" fmla="*/ 0 h 1914"/>
              <a:gd name="T16" fmla="*/ 0 w 2976"/>
              <a:gd name="T17" fmla="*/ 0 h 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6" h="1914">
                <a:moveTo>
                  <a:pt x="0" y="0"/>
                </a:moveTo>
                <a:lnTo>
                  <a:pt x="3" y="864"/>
                </a:lnTo>
                <a:lnTo>
                  <a:pt x="1050" y="864"/>
                </a:lnTo>
                <a:lnTo>
                  <a:pt x="1050" y="1914"/>
                </a:lnTo>
                <a:lnTo>
                  <a:pt x="2631" y="1914"/>
                </a:lnTo>
                <a:lnTo>
                  <a:pt x="2631" y="861"/>
                </a:lnTo>
                <a:lnTo>
                  <a:pt x="2976" y="864"/>
                </a:lnTo>
                <a:lnTo>
                  <a:pt x="2976" y="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5879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3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5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5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5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5880" grpId="0" animBg="1"/>
      <p:bldP spid="975883" grpId="0" animBg="1"/>
      <p:bldP spid="9758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6" name="Rectangle 10"/>
          <p:cNvSpPr>
            <a:spLocks noChangeArrowheads="1"/>
          </p:cNvSpPr>
          <p:nvPr/>
        </p:nvSpPr>
        <p:spPr bwMode="auto">
          <a:xfrm>
            <a:off x="5119688" y="1827213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9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257800" y="3124200"/>
            <a:ext cx="13716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6898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899" name="Rectangle 3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6907" name="Rectangle 11"/>
          <p:cNvSpPr>
            <a:spLocks noChangeArrowheads="1"/>
          </p:cNvSpPr>
          <p:nvPr/>
        </p:nvSpPr>
        <p:spPr bwMode="auto">
          <a:xfrm>
            <a:off x="1905000" y="17526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Coordination service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Locking / configuration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Chubby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6908" name="Freeform 12"/>
          <p:cNvSpPr>
            <a:spLocks/>
          </p:cNvSpPr>
          <p:nvPr/>
        </p:nvSpPr>
        <p:spPr bwMode="auto">
          <a:xfrm>
            <a:off x="1901825" y="1752600"/>
            <a:ext cx="4729163" cy="3048000"/>
          </a:xfrm>
          <a:custGeom>
            <a:avLst/>
            <a:gdLst>
              <a:gd name="T0" fmla="*/ 2976 w 2979"/>
              <a:gd name="T1" fmla="*/ 0 h 1920"/>
              <a:gd name="T2" fmla="*/ 2979 w 2979"/>
              <a:gd name="T3" fmla="*/ 1917 h 1920"/>
              <a:gd name="T4" fmla="*/ 2111 w 2979"/>
              <a:gd name="T5" fmla="*/ 1920 h 1920"/>
              <a:gd name="T6" fmla="*/ 2111 w 2979"/>
              <a:gd name="T7" fmla="*/ 864 h 1920"/>
              <a:gd name="T8" fmla="*/ 0 w 2979"/>
              <a:gd name="T9" fmla="*/ 864 h 1920"/>
              <a:gd name="T10" fmla="*/ 0 w 2979"/>
              <a:gd name="T11" fmla="*/ 0 h 1920"/>
              <a:gd name="T12" fmla="*/ 2976 w 2979"/>
              <a:gd name="T13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20">
                <a:moveTo>
                  <a:pt x="2976" y="0"/>
                </a:moveTo>
                <a:lnTo>
                  <a:pt x="2979" y="1917"/>
                </a:lnTo>
                <a:lnTo>
                  <a:pt x="2111" y="1920"/>
                </a:lnTo>
                <a:lnTo>
                  <a:pt x="2111" y="864"/>
                </a:lnTo>
                <a:lnTo>
                  <a:pt x="0" y="864"/>
                </a:lnTo>
                <a:lnTo>
                  <a:pt x="0" y="0"/>
                </a:lnTo>
                <a:lnTo>
                  <a:pt x="2976" y="0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6910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87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4" grpId="0" animBg="1"/>
      <p:bldP spid="976907" grpId="0" animBg="1"/>
      <p:bldP spid="9769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57" name="Rectangle 13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8" name="Rectangle 1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7" name="Rectangle 3"/>
          <p:cNvSpPr>
            <a:spLocks noChangeArrowheads="1"/>
          </p:cNvSpPr>
          <p:nvPr/>
        </p:nvSpPr>
        <p:spPr bwMode="auto">
          <a:xfrm>
            <a:off x="37338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8" name="Rectangle 4"/>
          <p:cNvSpPr>
            <a:spLocks noChangeArrowheads="1"/>
          </p:cNvSpPr>
          <p:nvPr/>
        </p:nvSpPr>
        <p:spPr bwMode="auto">
          <a:xfrm>
            <a:off x="23622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2" name="Rectangle 8"/>
          <p:cNvSpPr>
            <a:spLocks noChangeArrowheads="1"/>
          </p:cNvSpPr>
          <p:nvPr/>
        </p:nvSpPr>
        <p:spPr bwMode="auto">
          <a:xfrm>
            <a:off x="8382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78946" name="Rectangle 2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49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0" name="Rectangle 6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1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78954" name="Rectangle 10"/>
          <p:cNvSpPr>
            <a:spLocks noChangeArrowheads="1"/>
          </p:cNvSpPr>
          <p:nvPr/>
        </p:nvSpPr>
        <p:spPr bwMode="auto">
          <a:xfrm>
            <a:off x="5105400" y="1844675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5" name="Rectangle 11"/>
          <p:cNvSpPr>
            <a:spLocks noChangeArrowheads="1"/>
          </p:cNvSpPr>
          <p:nvPr/>
        </p:nvSpPr>
        <p:spPr bwMode="auto">
          <a:xfrm>
            <a:off x="8382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Column-oriented, sparse store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Batch &amp; random access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~ Google BigTable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8956" name="Freeform 12"/>
          <p:cNvSpPr>
            <a:spLocks/>
          </p:cNvSpPr>
          <p:nvPr/>
        </p:nvSpPr>
        <p:spPr bwMode="auto">
          <a:xfrm>
            <a:off x="838200" y="1676400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 h 1918"/>
              <a:gd name="T4" fmla="*/ 1056 w 2979"/>
              <a:gd name="T5" fmla="*/ 0 h 1918"/>
              <a:gd name="T6" fmla="*/ 1056 w 2979"/>
              <a:gd name="T7" fmla="*/ 1053 h 1918"/>
              <a:gd name="T8" fmla="*/ 2979 w 2979"/>
              <a:gd name="T9" fmla="*/ 1054 h 1918"/>
              <a:gd name="T10" fmla="*/ 2979 w 2979"/>
              <a:gd name="T11" fmla="*/ 1918 h 1918"/>
              <a:gd name="T12" fmla="*/ 3 w 2979"/>
              <a:gd name="T13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"/>
                </a:lnTo>
                <a:lnTo>
                  <a:pt x="1056" y="0"/>
                </a:lnTo>
                <a:lnTo>
                  <a:pt x="1056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4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8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52" grpId="0" animBg="1"/>
      <p:bldP spid="978955" grpId="0" animBg="1"/>
      <p:bldP spid="9789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5" name="Rectangle 3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2" name="Rectangle 10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6" name="Rectangle 4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9" name="Rectangle 7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8" name="Rectangle 6"/>
          <p:cNvSpPr>
            <a:spLocks noChangeArrowheads="1"/>
          </p:cNvSpPr>
          <p:nvPr/>
        </p:nvSpPr>
        <p:spPr bwMode="auto">
          <a:xfrm>
            <a:off x="22098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80994" name="Rectangle 2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0997" name="Rectangle 5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0" name="Rectangle 8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1" name="Rectangle 9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1004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5" name="Rectangle 13"/>
          <p:cNvSpPr>
            <a:spLocks noChangeArrowheads="1"/>
          </p:cNvSpPr>
          <p:nvPr/>
        </p:nvSpPr>
        <p:spPr bwMode="auto">
          <a:xfrm>
            <a:off x="10668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flow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Procedural SQL-inspired lang.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Execution environment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1006" name="Freeform 14"/>
          <p:cNvSpPr>
            <a:spLocks/>
          </p:cNvSpPr>
          <p:nvPr/>
        </p:nvSpPr>
        <p:spPr bwMode="auto">
          <a:xfrm>
            <a:off x="1066800" y="1676400"/>
            <a:ext cx="4729163" cy="3044825"/>
          </a:xfrm>
          <a:custGeom>
            <a:avLst/>
            <a:gdLst>
              <a:gd name="T0" fmla="*/ 3 w 2979"/>
              <a:gd name="T1" fmla="*/ 1918 h 1918"/>
              <a:gd name="T2" fmla="*/ 0 w 2979"/>
              <a:gd name="T3" fmla="*/ 1053 h 1918"/>
              <a:gd name="T4" fmla="*/ 723 w 2979"/>
              <a:gd name="T5" fmla="*/ 1053 h 1918"/>
              <a:gd name="T6" fmla="*/ 723 w 2979"/>
              <a:gd name="T7" fmla="*/ 0 h 1918"/>
              <a:gd name="T8" fmla="*/ 1773 w 2979"/>
              <a:gd name="T9" fmla="*/ 0 h 1918"/>
              <a:gd name="T10" fmla="*/ 1773 w 2979"/>
              <a:gd name="T11" fmla="*/ 1053 h 1918"/>
              <a:gd name="T12" fmla="*/ 2979 w 2979"/>
              <a:gd name="T13" fmla="*/ 1054 h 1918"/>
              <a:gd name="T14" fmla="*/ 2979 w 2979"/>
              <a:gd name="T15" fmla="*/ 1918 h 1918"/>
              <a:gd name="T16" fmla="*/ 3 w 2979"/>
              <a:gd name="T17" fmla="*/ 1918 h 1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8">
                <a:moveTo>
                  <a:pt x="3" y="1918"/>
                </a:moveTo>
                <a:lnTo>
                  <a:pt x="0" y="1053"/>
                </a:lnTo>
                <a:lnTo>
                  <a:pt x="723" y="1053"/>
                </a:lnTo>
                <a:lnTo>
                  <a:pt x="723" y="0"/>
                </a:lnTo>
                <a:lnTo>
                  <a:pt x="1773" y="0"/>
                </a:lnTo>
                <a:lnTo>
                  <a:pt x="1773" y="1053"/>
                </a:lnTo>
                <a:lnTo>
                  <a:pt x="2979" y="1054"/>
                </a:lnTo>
                <a:lnTo>
                  <a:pt x="2979" y="1918"/>
                </a:lnTo>
                <a:lnTo>
                  <a:pt x="3" y="1918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5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0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998" grpId="0" animBg="1"/>
      <p:bldP spid="981005" grpId="0" animBg="1"/>
      <p:bldP spid="9810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28" name="Rectangle 12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19" name="Rectangle 3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4" name="Rectangle 8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2" name="Rectangle 6"/>
          <p:cNvSpPr>
            <a:spLocks noChangeArrowheads="1"/>
          </p:cNvSpPr>
          <p:nvPr/>
        </p:nvSpPr>
        <p:spPr bwMode="auto">
          <a:xfrm>
            <a:off x="3581400" y="1676400"/>
            <a:ext cx="1676400" cy="16764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82018" name="Rectangle 2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0" name="Rectangle 4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1" name="Rectangle 5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3" name="Rectangle 7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5" name="Rectangle 9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6" name="Rectangle 10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2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2029" name="Rectangle 13"/>
          <p:cNvSpPr>
            <a:spLocks noChangeArrowheads="1"/>
          </p:cNvSpPr>
          <p:nvPr/>
        </p:nvSpPr>
        <p:spPr bwMode="auto">
          <a:xfrm>
            <a:off x="1066800" y="3352800"/>
            <a:ext cx="4724400" cy="1371600"/>
          </a:xfrm>
          <a:prstGeom prst="rect">
            <a:avLst/>
          </a:prstGeom>
          <a:solidFill>
            <a:srgbClr val="FF7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91440" bIns="91440"/>
          <a:lstStyle/>
          <a:p>
            <a:pPr marL="287338" indent="-287338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Distributed data warehouse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SQL-like query language</a:t>
            </a:r>
          </a:p>
          <a:p>
            <a:pPr marL="287338" indent="-287338" defTabSz="457200">
              <a:buClr>
                <a:srgbClr val="A50021"/>
              </a:buClr>
              <a:buSzPct val="70000"/>
              <a:buFont typeface="Wingdings" pitchFamily="2" charset="2"/>
              <a:buChar char="n"/>
            </a:pP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Data mgmt / query execution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2030" name="Freeform 14"/>
          <p:cNvSpPr>
            <a:spLocks/>
          </p:cNvSpPr>
          <p:nvPr/>
        </p:nvSpPr>
        <p:spPr bwMode="auto">
          <a:xfrm>
            <a:off x="1066800" y="1676400"/>
            <a:ext cx="4729163" cy="3040063"/>
          </a:xfrm>
          <a:custGeom>
            <a:avLst/>
            <a:gdLst>
              <a:gd name="T0" fmla="*/ 3 w 2979"/>
              <a:gd name="T1" fmla="*/ 1915 h 1915"/>
              <a:gd name="T2" fmla="*/ 0 w 2979"/>
              <a:gd name="T3" fmla="*/ 1050 h 1915"/>
              <a:gd name="T4" fmla="*/ 1581 w 2979"/>
              <a:gd name="T5" fmla="*/ 1050 h 1915"/>
              <a:gd name="T6" fmla="*/ 1581 w 2979"/>
              <a:gd name="T7" fmla="*/ 0 h 1915"/>
              <a:gd name="T8" fmla="*/ 2640 w 2979"/>
              <a:gd name="T9" fmla="*/ 0 h 1915"/>
              <a:gd name="T10" fmla="*/ 2637 w 2979"/>
              <a:gd name="T11" fmla="*/ 1050 h 1915"/>
              <a:gd name="T12" fmla="*/ 2979 w 2979"/>
              <a:gd name="T13" fmla="*/ 1051 h 1915"/>
              <a:gd name="T14" fmla="*/ 2979 w 2979"/>
              <a:gd name="T15" fmla="*/ 1915 h 1915"/>
              <a:gd name="T16" fmla="*/ 3 w 2979"/>
              <a:gd name="T17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9" h="1915">
                <a:moveTo>
                  <a:pt x="3" y="1915"/>
                </a:moveTo>
                <a:lnTo>
                  <a:pt x="0" y="1050"/>
                </a:lnTo>
                <a:lnTo>
                  <a:pt x="1581" y="1050"/>
                </a:lnTo>
                <a:lnTo>
                  <a:pt x="1581" y="0"/>
                </a:lnTo>
                <a:lnTo>
                  <a:pt x="2640" y="0"/>
                </a:lnTo>
                <a:lnTo>
                  <a:pt x="2637" y="1050"/>
                </a:lnTo>
                <a:lnTo>
                  <a:pt x="2979" y="1051"/>
                </a:lnTo>
                <a:lnTo>
                  <a:pt x="2979" y="1915"/>
                </a:lnTo>
                <a:lnTo>
                  <a:pt x="3" y="1915"/>
                </a:lnTo>
                <a:close/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8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2022" grpId="0" animBg="1"/>
      <p:bldP spid="982029" grpId="0" animBg="1"/>
      <p:bldP spid="9820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itchFamily="34" charset="-127"/>
              </a:rPr>
              <a:t>Hadoop</a:t>
            </a:r>
            <a:endParaRPr lang="en-US" altLang="zh-CN">
              <a:ea typeface="宋体" pitchFamily="2" charset="-122"/>
            </a:endParaRPr>
          </a:p>
        </p:txBody>
      </p:sp>
      <p:sp>
        <p:nvSpPr>
          <p:cNvPr id="987139" name="Rectangle 3"/>
          <p:cNvSpPr>
            <a:spLocks noChangeArrowheads="1"/>
          </p:cNvSpPr>
          <p:nvPr/>
        </p:nvSpPr>
        <p:spPr bwMode="auto">
          <a:xfrm>
            <a:off x="9906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HBase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0" name="Rectangle 4"/>
          <p:cNvSpPr>
            <a:spLocks noChangeArrowheads="1"/>
          </p:cNvSpPr>
          <p:nvPr/>
        </p:nvSpPr>
        <p:spPr bwMode="auto">
          <a:xfrm>
            <a:off x="9906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MapReduce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1" name="Rectangle 5"/>
          <p:cNvSpPr>
            <a:spLocks noChangeArrowheads="1"/>
          </p:cNvSpPr>
          <p:nvPr/>
        </p:nvSpPr>
        <p:spPr bwMode="auto">
          <a:xfrm>
            <a:off x="990600" y="4724400"/>
            <a:ext cx="34290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Core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2" name="Rectangle 6"/>
          <p:cNvSpPr>
            <a:spLocks noChangeArrowheads="1"/>
          </p:cNvSpPr>
          <p:nvPr/>
        </p:nvSpPr>
        <p:spPr bwMode="auto">
          <a:xfrm>
            <a:off x="4419600" y="4724400"/>
            <a:ext cx="2057400" cy="1219200"/>
          </a:xfrm>
          <a:prstGeom prst="rect">
            <a:avLst/>
          </a:prstGeom>
          <a:gradFill rotWithShape="1">
            <a:gsLst>
              <a:gs pos="0">
                <a:srgbClr val="FFCCCC"/>
              </a:gs>
              <a:gs pos="100000">
                <a:srgbClr val="FF7C80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Avro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3" name="Rectangle 7"/>
          <p:cNvSpPr>
            <a:spLocks noChangeArrowheads="1"/>
          </p:cNvSpPr>
          <p:nvPr/>
        </p:nvSpPr>
        <p:spPr bwMode="auto">
          <a:xfrm>
            <a:off x="3200400" y="3276600"/>
            <a:ext cx="2209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HDFS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4" name="Rectangle 8"/>
          <p:cNvSpPr>
            <a:spLocks noChangeArrowheads="1"/>
          </p:cNvSpPr>
          <p:nvPr/>
        </p:nvSpPr>
        <p:spPr bwMode="auto">
          <a:xfrm>
            <a:off x="5410200" y="3276600"/>
            <a:ext cx="1066800" cy="13716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33CC33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Zoo</a:t>
            </a:r>
          </a:p>
          <a:p>
            <a:pPr algn="ctr" defTabSz="457200"/>
            <a:r>
              <a:rPr lang="en-US" altLang="ko-KR" sz="20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Keeper</a:t>
            </a:r>
            <a:endParaRPr lang="en-US" altLang="zh-CN" sz="20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5" name="Rectangle 9"/>
          <p:cNvSpPr>
            <a:spLocks noChangeArrowheads="1"/>
          </p:cNvSpPr>
          <p:nvPr/>
        </p:nvSpPr>
        <p:spPr bwMode="auto">
          <a:xfrm>
            <a:off x="37338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Hive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6" name="Rectangle 10"/>
          <p:cNvSpPr>
            <a:spLocks noChangeArrowheads="1"/>
          </p:cNvSpPr>
          <p:nvPr/>
        </p:nvSpPr>
        <p:spPr bwMode="auto">
          <a:xfrm>
            <a:off x="23622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/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Pig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7" name="Rectangle 11"/>
          <p:cNvSpPr>
            <a:spLocks noChangeArrowheads="1"/>
          </p:cNvSpPr>
          <p:nvPr/>
        </p:nvSpPr>
        <p:spPr bwMode="auto">
          <a:xfrm>
            <a:off x="5105400" y="1828800"/>
            <a:ext cx="1371600" cy="1371600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3366FF">
                  <a:alpha val="67000"/>
                </a:srgbClr>
              </a:gs>
            </a:gsLst>
            <a:lin ang="2700000" scaled="1"/>
          </a:gra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457200"/>
            <a:r>
              <a:rPr lang="en-US" altLang="ko-KR" sz="2400">
                <a:solidFill>
                  <a:srgbClr val="777777"/>
                </a:solidFill>
                <a:latin typeface="Arial" pitchFamily="34" charset="0"/>
                <a:ea typeface="Gulim" pitchFamily="34" charset="-127"/>
              </a:rPr>
              <a:t>Chukwa</a:t>
            </a:r>
            <a:endParaRPr lang="en-US" altLang="zh-CN" sz="2400">
              <a:solidFill>
                <a:srgbClr val="777777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7148" name="Text Box 12"/>
          <p:cNvSpPr txBox="1">
            <a:spLocks noChangeArrowheads="1"/>
          </p:cNvSpPr>
          <p:nvPr/>
        </p:nvSpPr>
        <p:spPr bwMode="auto">
          <a:xfrm>
            <a:off x="6781800" y="2239963"/>
            <a:ext cx="2133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457200"/>
            <a:r>
              <a:rPr lang="en-US" altLang="ko-KR" sz="3200" b="1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… …  </a:t>
            </a:r>
            <a:r>
              <a:rPr lang="en-US" altLang="ko-KR" sz="2400">
                <a:solidFill>
                  <a:srgbClr val="000000"/>
                </a:solidFill>
                <a:latin typeface="Arial" pitchFamily="34" charset="0"/>
                <a:ea typeface="Gulim" pitchFamily="34" charset="-127"/>
              </a:rPr>
              <a:t>more</a:t>
            </a:r>
            <a:endParaRPr lang="en-US" altLang="zh-CN" sz="2400">
              <a:solidFill>
                <a:srgbClr val="000000"/>
              </a:solidFill>
              <a:latin typeface="Arial" pitchFamily="34" charset="0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991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60" y="1828335"/>
            <a:ext cx="8247392" cy="40055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Hadoop is a software framework for </a:t>
            </a:r>
            <a:r>
              <a:rPr lang="en-US" i="1" dirty="0">
                <a:solidFill>
                  <a:srgbClr val="3366FF"/>
                </a:solidFill>
              </a:rPr>
              <a:t>distributed processing </a:t>
            </a:r>
            <a:r>
              <a:rPr lang="en-US" dirty="0"/>
              <a:t>of </a:t>
            </a:r>
            <a:r>
              <a:rPr lang="en-US" i="1" dirty="0">
                <a:solidFill>
                  <a:srgbClr val="3366FF"/>
                </a:solidFill>
              </a:rPr>
              <a:t>large datasets </a:t>
            </a:r>
            <a:r>
              <a:rPr lang="en-US" dirty="0"/>
              <a:t>across </a:t>
            </a:r>
            <a:r>
              <a:rPr lang="en-US" i="1" dirty="0">
                <a:solidFill>
                  <a:srgbClr val="3366FF"/>
                </a:solidFill>
              </a:rPr>
              <a:t>large clusters </a:t>
            </a:r>
            <a:r>
              <a:rPr lang="en-US" dirty="0"/>
              <a:t>of computers</a:t>
            </a:r>
          </a:p>
          <a:p>
            <a:pPr lvl="1">
              <a:lnSpc>
                <a:spcPct val="110000"/>
              </a:lnSpc>
            </a:pPr>
            <a:r>
              <a:rPr lang="en-US" b="1" i="1" dirty="0"/>
              <a:t>Large datasets </a:t>
            </a:r>
            <a:r>
              <a:rPr lang="en-US" dirty="0">
                <a:sym typeface="Wingdings"/>
              </a:rPr>
              <a:t> Terabytes or petabytes of data</a:t>
            </a:r>
          </a:p>
          <a:p>
            <a:pPr lvl="1">
              <a:lnSpc>
                <a:spcPct val="110000"/>
              </a:lnSpc>
            </a:pPr>
            <a:r>
              <a:rPr lang="en-US" b="1" i="1" dirty="0">
                <a:sym typeface="Wingdings"/>
              </a:rPr>
              <a:t>Large clusters </a:t>
            </a:r>
            <a:r>
              <a:rPr lang="en-US" dirty="0">
                <a:sym typeface="Wingdings"/>
              </a:rPr>
              <a:t> hundreds or thousands of nodes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/>
              <a:t>Hadoop is open-source implementation for Google </a:t>
            </a:r>
            <a:r>
              <a:rPr lang="en-US" b="1" i="1" dirty="0" err="1">
                <a:solidFill>
                  <a:srgbClr val="800000"/>
                </a:solidFill>
              </a:rPr>
              <a:t>MapReduce</a:t>
            </a:r>
            <a:endParaRPr lang="en-US" b="1" i="1" dirty="0">
              <a:solidFill>
                <a:srgbClr val="80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programming model called </a:t>
            </a:r>
            <a:r>
              <a:rPr lang="en-US" i="1" dirty="0" err="1">
                <a:solidFill>
                  <a:srgbClr val="3366FF"/>
                </a:solidFill>
              </a:rPr>
              <a:t>MapReduce</a:t>
            </a:r>
            <a:endParaRPr lang="en-US" i="1" dirty="0">
              <a:solidFill>
                <a:srgbClr val="3366FF"/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Hadoop is based on a simple data model, </a:t>
            </a:r>
            <a:r>
              <a:rPr lang="en-US" i="1" dirty="0">
                <a:solidFill>
                  <a:srgbClr val="3366FF"/>
                </a:solidFill>
              </a:rPr>
              <a:t>any data will fit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5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20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 descr="hadoop cluster imag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24" y="2866162"/>
            <a:ext cx="3855384" cy="345558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64030" y="4466448"/>
            <a:ext cx="4945633" cy="0"/>
          </a:xfrm>
          <a:prstGeom prst="line">
            <a:avLst/>
          </a:prstGeom>
          <a:ln w="1460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02309" y="3434009"/>
            <a:ext cx="280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Master node (single node)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02309" y="5147860"/>
            <a:ext cx="22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Many slave nodes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219208" y="2948758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5242251" y="4639497"/>
            <a:ext cx="560058" cy="143509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231824" y="5517192"/>
            <a:ext cx="531308" cy="0"/>
          </a:xfrm>
          <a:prstGeom prst="line">
            <a:avLst/>
          </a:prstGeom>
          <a:ln w="3048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5807" y="1824030"/>
            <a:ext cx="707779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57200">
              <a:buFont typeface="Arial"/>
              <a:buChar char="•"/>
            </a:pPr>
            <a:r>
              <a:rPr lang="en-US" sz="2300" dirty="0">
                <a:solidFill>
                  <a:srgbClr val="292934"/>
                </a:solidFill>
              </a:rPr>
              <a:t>Distributed file system (HDFS)</a:t>
            </a:r>
          </a:p>
          <a:p>
            <a:pPr marL="342900" indent="-342900" defTabSz="457200">
              <a:buFont typeface="Arial"/>
              <a:buChar char="•"/>
            </a:pPr>
            <a:r>
              <a:rPr lang="en-US" sz="2300" dirty="0">
                <a:solidFill>
                  <a:srgbClr val="292934"/>
                </a:solidFill>
              </a:rPr>
              <a:t>Execution engine (</a:t>
            </a:r>
            <a:r>
              <a:rPr lang="en-US" sz="2300" dirty="0" err="1">
                <a:solidFill>
                  <a:srgbClr val="292934"/>
                </a:solidFill>
              </a:rPr>
              <a:t>MapReduce</a:t>
            </a:r>
            <a:r>
              <a:rPr lang="en-US" sz="2300" dirty="0">
                <a:solidFill>
                  <a:srgbClr val="292934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4336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7" descr="hdfsdatanodes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07" r="-57407"/>
          <a:stretch>
            <a:fillRect/>
          </a:stretch>
        </p:blipFill>
        <p:spPr>
          <a:xfrm>
            <a:off x="-1803400" y="2349299"/>
            <a:ext cx="8229600" cy="33401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Hadoop Distributed File System (HDFS)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21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850900" y="3545216"/>
            <a:ext cx="2908300" cy="660400"/>
            <a:chOff x="3086100" y="2743200"/>
            <a:chExt cx="2908300" cy="660400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3086100" y="2743200"/>
              <a:ext cx="14224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4038600" y="2743200"/>
              <a:ext cx="469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4508500" y="2743200"/>
              <a:ext cx="596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508500" y="2743200"/>
              <a:ext cx="1485900" cy="660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79086" y="2310425"/>
            <a:ext cx="4748529" cy="657292"/>
            <a:chOff x="4279086" y="2310425"/>
            <a:chExt cx="4748529" cy="657292"/>
          </a:xfrm>
        </p:grpSpPr>
        <p:sp>
          <p:nvSpPr>
            <p:cNvPr id="11" name="Left Arrow 10"/>
            <p:cNvSpPr/>
            <p:nvPr/>
          </p:nvSpPr>
          <p:spPr>
            <a:xfrm rot="20163939">
              <a:off x="4279086" y="2648596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9512" y="2310425"/>
              <a:ext cx="4168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</a:rPr>
                <a:t>Centralized </a:t>
              </a:r>
              <a:r>
                <a:rPr lang="en-US" b="1" dirty="0" err="1">
                  <a:solidFill>
                    <a:srgbClr val="FF0000"/>
                  </a:solidFill>
                </a:rPr>
                <a:t>namenode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Maintains metadata info about files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238462" y="4306019"/>
            <a:ext cx="4789153" cy="1477328"/>
            <a:chOff x="4238462" y="4020943"/>
            <a:chExt cx="4789153" cy="1477328"/>
          </a:xfrm>
        </p:grpSpPr>
        <p:sp>
          <p:nvSpPr>
            <p:cNvPr id="14" name="Left Arrow 13"/>
            <p:cNvSpPr/>
            <p:nvPr/>
          </p:nvSpPr>
          <p:spPr>
            <a:xfrm rot="20163939">
              <a:off x="4238462" y="4359114"/>
              <a:ext cx="603252" cy="319121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18888" y="4020943"/>
              <a:ext cx="420872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b="1" dirty="0">
                  <a:solidFill>
                    <a:srgbClr val="FF0000"/>
                  </a:solidFill>
                </a:rPr>
                <a:t>Many </a:t>
              </a:r>
              <a:r>
                <a:rPr lang="en-US" b="1" dirty="0" err="1">
                  <a:solidFill>
                    <a:srgbClr val="FF0000"/>
                  </a:solidFill>
                </a:rPr>
                <a:t>datanode</a:t>
              </a:r>
              <a:r>
                <a:rPr lang="en-US" b="1" dirty="0">
                  <a:solidFill>
                    <a:srgbClr val="FF0000"/>
                  </a:solidFill>
                </a:rPr>
                <a:t> (1000</a:t>
              </a:r>
              <a:r>
                <a:rPr lang="en-US" sz="1400" b="1" dirty="0">
                  <a:solidFill>
                    <a:srgbClr val="FF0000"/>
                  </a:solidFill>
                </a:rPr>
                <a:t>s</a:t>
              </a:r>
              <a:r>
                <a:rPr lang="en-US" b="1" dirty="0">
                  <a:solidFill>
                    <a:srgbClr val="FF0000"/>
                  </a:solidFill>
                </a:rPr>
                <a:t>)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Store the actual data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Files are divided into blocks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- Each block is replicated </a:t>
              </a:r>
              <a:r>
                <a:rPr lang="en-US" i="1" dirty="0">
                  <a:solidFill>
                    <a:srgbClr val="000000"/>
                  </a:solidFill>
                </a:rPr>
                <a:t>N</a:t>
              </a:r>
              <a:r>
                <a:rPr lang="en-US" dirty="0">
                  <a:solidFill>
                    <a:srgbClr val="000000"/>
                  </a:solidFill>
                </a:rPr>
                <a:t> times     </a:t>
              </a:r>
            </a:p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       (Default = 3)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34717" y="3259160"/>
            <a:ext cx="2506518" cy="379915"/>
            <a:chOff x="5090225" y="3220286"/>
            <a:chExt cx="2506518" cy="379915"/>
          </a:xfrm>
        </p:grpSpPr>
        <p:sp>
          <p:nvSpPr>
            <p:cNvPr id="17" name="Rectangle 16"/>
            <p:cNvSpPr/>
            <p:nvPr/>
          </p:nvSpPr>
          <p:spPr>
            <a:xfrm>
              <a:off x="5924558" y="3220286"/>
              <a:ext cx="1672185" cy="3386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90225" y="3230869"/>
              <a:ext cx="8125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File </a:t>
              </a:r>
              <a:r>
                <a:rPr lang="en-US" i="1" dirty="0">
                  <a:solidFill>
                    <a:srgbClr val="000000"/>
                  </a:solidFill>
                </a:rPr>
                <a:t>F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73289" y="3259160"/>
            <a:ext cx="1667946" cy="338667"/>
            <a:chOff x="5369989" y="2131488"/>
            <a:chExt cx="1667946" cy="338667"/>
          </a:xfrm>
        </p:grpSpPr>
        <p:sp>
          <p:nvSpPr>
            <p:cNvPr id="20" name="Rectangle 19"/>
            <p:cNvSpPr/>
            <p:nvPr/>
          </p:nvSpPr>
          <p:spPr>
            <a:xfrm>
              <a:off x="536998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1077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515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3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92358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4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24669" y="2131488"/>
              <a:ext cx="313266" cy="338667"/>
            </a:xfrm>
            <a:prstGeom prst="rect">
              <a:avLst/>
            </a:prstGeom>
            <a:solidFill>
              <a:srgbClr val="7DAA00">
                <a:alpha val="76000"/>
              </a:srgb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5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108924" y="3597827"/>
            <a:ext cx="1764763" cy="490439"/>
            <a:chOff x="7108924" y="3597827"/>
            <a:chExt cx="1764763" cy="490439"/>
          </a:xfrm>
        </p:grpSpPr>
        <p:cxnSp>
          <p:nvCxnSpPr>
            <p:cNvPr id="26" name="Straight Arrow Connector 25"/>
            <p:cNvCxnSpPr>
              <a:endCxn id="24" idx="2"/>
            </p:cNvCxnSpPr>
            <p:nvPr/>
          </p:nvCxnSpPr>
          <p:spPr>
            <a:xfrm flipH="1" flipV="1">
              <a:off x="7284602" y="3597827"/>
              <a:ext cx="516547" cy="1729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108924" y="3718934"/>
              <a:ext cx="176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dirty="0">
                  <a:solidFill>
                    <a:srgbClr val="000000"/>
                  </a:solidFill>
                </a:rPr>
                <a:t>Blocks (64 MB)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06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Properties of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290" y="1898119"/>
            <a:ext cx="8275302" cy="4167402"/>
          </a:xfrm>
        </p:spPr>
        <p:txBody>
          <a:bodyPr>
            <a:normAutofit fontScale="92500"/>
          </a:bodyPr>
          <a:lstStyle/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Large:</a:t>
            </a:r>
            <a:r>
              <a:rPr lang="en-US" dirty="0">
                <a:latin typeface="Georgia" charset="0"/>
              </a:rPr>
              <a:t> A HDFS instance may consist of thousands of server machines, each storing part of the file system’s data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Replication: </a:t>
            </a:r>
            <a:r>
              <a:rPr lang="en-US" dirty="0">
                <a:latin typeface="Georgia" charset="0"/>
              </a:rPr>
              <a:t>Each data block is replicated many times (default is 3)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Failure:</a:t>
            </a:r>
            <a:r>
              <a:rPr lang="en-US" dirty="0">
                <a:latin typeface="Georgia" charset="0"/>
              </a:rPr>
              <a:t> Failure is the norm rather than exception</a:t>
            </a:r>
          </a:p>
          <a:p>
            <a:r>
              <a:rPr lang="en-US" b="1" i="1" dirty="0">
                <a:solidFill>
                  <a:srgbClr val="800000"/>
                </a:solidFill>
                <a:latin typeface="Georgia" charset="0"/>
              </a:rPr>
              <a:t>Fault Tolerance:</a:t>
            </a:r>
            <a:r>
              <a:rPr lang="en-US" dirty="0">
                <a:latin typeface="Georgia" charset="0"/>
              </a:rPr>
              <a:t> Detection of faults and quick, automatic recovery from them is a core architectural goal of HDFS</a:t>
            </a:r>
          </a:p>
          <a:p>
            <a:pPr lvl="1"/>
            <a:r>
              <a:rPr lang="en-US" dirty="0" err="1">
                <a:latin typeface="Georgia" charset="0"/>
              </a:rPr>
              <a:t>Namenode</a:t>
            </a:r>
            <a:r>
              <a:rPr lang="en-US" dirty="0">
                <a:latin typeface="Georgia" charset="0"/>
              </a:rPr>
              <a:t> is consistently checking </a:t>
            </a:r>
            <a:r>
              <a:rPr lang="en-US" dirty="0" err="1">
                <a:latin typeface="Georgia" charset="0"/>
              </a:rPr>
              <a:t>Datanodes</a:t>
            </a:r>
            <a:r>
              <a:rPr lang="en-US" dirty="0">
                <a:latin typeface="Georgia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22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1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/>
              <a:t>Map-Reduce Execution Engine</a:t>
            </a:r>
            <a:br>
              <a:rPr lang="en-US" sz="3600" dirty="0"/>
            </a:br>
            <a:r>
              <a:rPr lang="en-US" sz="3600" dirty="0">
                <a:solidFill>
                  <a:srgbClr val="800000"/>
                </a:solidFill>
              </a:rPr>
              <a:t>(Example: Color Count)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23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5937" y="1680352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Shuffle &amp; Sorting based on 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230967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2709428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412379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1680352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27432" y="1680352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 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2532568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76348" y="2721646"/>
            <a:ext cx="1525995" cy="2016910"/>
            <a:chOff x="3997248" y="2609990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3997248" y="2609990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3997248" y="2609990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3997248" y="2609990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3997248" y="3500996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3997248" y="2873715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3997248" y="3500996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76348" y="2985371"/>
            <a:ext cx="1525995" cy="1753185"/>
            <a:chOff x="3997248" y="2873715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3997248" y="3690073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3997248" y="2873715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3997248" y="4355774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76348" y="2985371"/>
            <a:ext cx="1525995" cy="2373930"/>
            <a:chOff x="3997248" y="2873715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3997248" y="3690073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3997248" y="2873715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3997248" y="4626900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1680352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Consumes(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[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])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[1,1,1,1,1,1..])</a:t>
              </a:r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361664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Produces(</a:t>
              </a:r>
              <a:r>
                <a:rPr lang="en-US" sz="1400" i="1" dirty="0">
                  <a:solidFill>
                    <a:srgbClr val="000000"/>
                  </a:solidFill>
                </a:rPr>
                <a:t>k’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v’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100)</a:t>
              </a: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1366859" y="5968653"/>
            <a:ext cx="669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800000"/>
                </a:solidFill>
              </a:rPr>
              <a:t>Users only provide the “</a:t>
            </a:r>
            <a:r>
              <a:rPr lang="en-US" b="1" i="1" dirty="0">
                <a:solidFill>
                  <a:srgbClr val="000000"/>
                </a:solidFill>
              </a:rPr>
              <a:t>Map</a:t>
            </a:r>
            <a:r>
              <a:rPr lang="en-US" b="1" i="1" dirty="0">
                <a:solidFill>
                  <a:srgbClr val="800000"/>
                </a:solidFill>
              </a:rPr>
              <a:t>” and “</a:t>
            </a:r>
            <a:r>
              <a:rPr lang="en-US" b="1" i="1" dirty="0">
                <a:solidFill>
                  <a:srgbClr val="000000"/>
                </a:solidFill>
              </a:rPr>
              <a:t>Reduce</a:t>
            </a:r>
            <a:r>
              <a:rPr lang="en-US" b="1" i="1" dirty="0">
                <a:solidFill>
                  <a:srgbClr val="800000"/>
                </a:solidFill>
              </a:rPr>
              <a:t>” functions</a:t>
            </a:r>
          </a:p>
        </p:txBody>
      </p:sp>
    </p:spTree>
    <p:extLst>
      <p:ext uri="{BB962C8B-B14F-4D97-AF65-F5344CB8AC3E}">
        <p14:creationId xmlns:p14="http://schemas.microsoft.com/office/powerpoint/2010/main" val="28537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6" y="244158"/>
            <a:ext cx="8568356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MapReduce</a:t>
            </a:r>
            <a:r>
              <a:rPr lang="en-US" dirty="0"/>
              <a:t>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04" y="1828334"/>
            <a:ext cx="8275303" cy="156315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Job Tracker is the master node (runs with the </a:t>
            </a:r>
            <a:r>
              <a:rPr lang="en-US" b="1" dirty="0" err="1">
                <a:solidFill>
                  <a:srgbClr val="800000"/>
                </a:solidFill>
              </a:rPr>
              <a:t>namenode</a:t>
            </a:r>
            <a:r>
              <a:rPr lang="en-US" b="1" dirty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/>
              <a:t>Receives the user’s job</a:t>
            </a:r>
          </a:p>
          <a:p>
            <a:pPr lvl="1"/>
            <a:r>
              <a:rPr lang="en-US" dirty="0"/>
              <a:t>Decides on how many tasks will run (number of mappers)</a:t>
            </a:r>
          </a:p>
          <a:p>
            <a:pPr lvl="1"/>
            <a:r>
              <a:rPr lang="en-US" dirty="0"/>
              <a:t>Decides on where to run each mapper (concept of locality)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24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6" name="Picture 5" descr="Screen shot 2013-01-15 at 7.4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6" y="3784439"/>
            <a:ext cx="3418968" cy="18981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9033" y="4087168"/>
            <a:ext cx="441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This file has 5 Blocks </a:t>
            </a:r>
            <a:r>
              <a:rPr lang="en-US" dirty="0">
                <a:solidFill>
                  <a:srgbClr val="0000FF"/>
                </a:solidFill>
                <a:sym typeface="Wingdings"/>
              </a:rPr>
              <a:t> run 5 map tasks</a:t>
            </a:r>
          </a:p>
          <a:p>
            <a:pPr marL="285750" indent="-285750" defTabSz="457200">
              <a:buFont typeface="Arial"/>
              <a:buChar char="•"/>
            </a:pPr>
            <a:endParaRPr lang="en-US" dirty="0">
              <a:solidFill>
                <a:srgbClr val="0000FF"/>
              </a:solidFill>
              <a:sym typeface="Wingdings"/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  <a:sym typeface="Wingdings"/>
              </a:rPr>
              <a:t>Where to run the task reading block “1”</a:t>
            </a:r>
          </a:p>
          <a:p>
            <a:pPr marL="742950" lvl="1" indent="-285750" defTabSz="457200">
              <a:buFont typeface="Arial"/>
              <a:buChar char="•"/>
            </a:pPr>
            <a:r>
              <a:rPr lang="en-US" i="1" dirty="0">
                <a:solidFill>
                  <a:srgbClr val="800000"/>
                </a:solidFill>
                <a:sym typeface="Wingdings"/>
              </a:rPr>
              <a:t>Try to run it on Node 1 or Node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2604" y="3518894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5777" y="351889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8242" y="3503810"/>
            <a:ext cx="746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000000"/>
                </a:solidFill>
              </a:rPr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308216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56" y="244158"/>
            <a:ext cx="8568356" cy="1339850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MapReduce</a:t>
            </a:r>
            <a:r>
              <a:rPr lang="en-US" dirty="0"/>
              <a:t> Engine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604" y="1828334"/>
            <a:ext cx="8275303" cy="156315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Task Tracker is the slave node (runs on each </a:t>
            </a:r>
            <a:r>
              <a:rPr lang="en-US" b="1" dirty="0" err="1">
                <a:solidFill>
                  <a:srgbClr val="800000"/>
                </a:solidFill>
              </a:rPr>
              <a:t>datanode</a:t>
            </a:r>
            <a:r>
              <a:rPr lang="en-US" b="1" dirty="0">
                <a:solidFill>
                  <a:srgbClr val="800000"/>
                </a:solidFill>
              </a:rPr>
              <a:t>)</a:t>
            </a:r>
          </a:p>
          <a:p>
            <a:pPr lvl="1"/>
            <a:r>
              <a:rPr lang="en-US" dirty="0"/>
              <a:t>Receives the task from Job Tracker</a:t>
            </a:r>
          </a:p>
          <a:p>
            <a:pPr lvl="1"/>
            <a:r>
              <a:rPr lang="en-US" dirty="0"/>
              <a:t>Runs the task until completion (either map or reduce task)</a:t>
            </a:r>
          </a:p>
          <a:p>
            <a:pPr lvl="1"/>
            <a:r>
              <a:rPr lang="en-US" dirty="0"/>
              <a:t>Always in communication with the Job Tracker reporting progress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25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5" y="3538932"/>
            <a:ext cx="4046944" cy="2713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4918" y="4396378"/>
            <a:ext cx="327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i="1" dirty="0">
                <a:solidFill>
                  <a:srgbClr val="0000FF"/>
                </a:solidFill>
              </a:rPr>
              <a:t>In this example, 1 map-reduce job consists of  4 map tasks and 3 reduce tasks</a:t>
            </a:r>
          </a:p>
        </p:txBody>
      </p:sp>
    </p:spTree>
    <p:extLst>
      <p:ext uri="{BB962C8B-B14F-4D97-AF65-F5344CB8AC3E}">
        <p14:creationId xmlns:p14="http://schemas.microsoft.com/office/powerpoint/2010/main" val="2313038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Pairs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514" y="1842292"/>
            <a:ext cx="8275303" cy="436846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Mappers and Reducers are users’ code (provided functions)</a:t>
            </a:r>
          </a:p>
          <a:p>
            <a:r>
              <a:rPr lang="en-US" dirty="0"/>
              <a:t>Just need to obey the Key-Value pairs interface </a:t>
            </a:r>
          </a:p>
          <a:p>
            <a:r>
              <a:rPr lang="en-US" b="1" dirty="0">
                <a:solidFill>
                  <a:srgbClr val="800000"/>
                </a:solidFill>
              </a:rPr>
              <a:t>Mappers:</a:t>
            </a:r>
          </a:p>
          <a:p>
            <a:pPr lvl="1"/>
            <a:r>
              <a:rPr lang="en-US" dirty="0"/>
              <a:t>Consume &lt;key, value&gt; pairs</a:t>
            </a:r>
          </a:p>
          <a:p>
            <a:pPr lvl="1"/>
            <a:r>
              <a:rPr lang="en-US" dirty="0"/>
              <a:t>Produce &lt;key, value&gt; pairs</a:t>
            </a:r>
          </a:p>
          <a:p>
            <a:r>
              <a:rPr lang="en-US" b="1" dirty="0">
                <a:solidFill>
                  <a:srgbClr val="800000"/>
                </a:solidFill>
              </a:rPr>
              <a:t>Reducers:</a:t>
            </a:r>
          </a:p>
          <a:p>
            <a:pPr lvl="1"/>
            <a:r>
              <a:rPr lang="en-US" dirty="0"/>
              <a:t>Consume &lt;key, &lt;list of values&gt;&gt;</a:t>
            </a:r>
          </a:p>
          <a:p>
            <a:pPr lvl="1"/>
            <a:r>
              <a:rPr lang="en-US" dirty="0"/>
              <a:t>Produce &lt;key, value&gt;</a:t>
            </a:r>
          </a:p>
          <a:p>
            <a:r>
              <a:rPr lang="en-US" b="1" dirty="0">
                <a:solidFill>
                  <a:srgbClr val="800000"/>
                </a:solidFill>
              </a:rPr>
              <a:t>Shuffling and Sorting:</a:t>
            </a:r>
          </a:p>
          <a:p>
            <a:pPr lvl="1"/>
            <a:r>
              <a:rPr lang="en-US" dirty="0"/>
              <a:t>Hidden phase between mappers and reducers</a:t>
            </a:r>
          </a:p>
          <a:p>
            <a:pPr lvl="1"/>
            <a:r>
              <a:rPr lang="en-US" dirty="0"/>
              <a:t>Groups all similar keys from all mappers, sorts and passes them to a certain reducer in the form of &lt;key, &lt;list of values&gt;&gt;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26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Phases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27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02" y="1720917"/>
            <a:ext cx="7005385" cy="3624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704" y="5540831"/>
            <a:ext cx="776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b="1" i="1" dirty="0">
                <a:solidFill>
                  <a:srgbClr val="0000FF"/>
                </a:solidFill>
              </a:rPr>
              <a:t>Deciding on what will be the </a:t>
            </a:r>
            <a:r>
              <a:rPr lang="en-US" b="1" i="1" dirty="0">
                <a:solidFill>
                  <a:srgbClr val="800000"/>
                </a:solidFill>
              </a:rPr>
              <a:t>key</a:t>
            </a:r>
            <a:r>
              <a:rPr lang="en-US" b="1" i="1" dirty="0">
                <a:solidFill>
                  <a:srgbClr val="0000FF"/>
                </a:solidFill>
              </a:rPr>
              <a:t> and what will be the </a:t>
            </a:r>
            <a:r>
              <a:rPr lang="en-US" b="1" i="1" dirty="0">
                <a:solidFill>
                  <a:srgbClr val="800000"/>
                </a:solidFill>
              </a:rPr>
              <a:t>value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Wingdings"/>
              </a:rPr>
              <a:t> developer’s responsibility</a:t>
            </a:r>
            <a:endParaRPr lang="en-US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45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9557"/>
            <a:ext cx="8229600" cy="437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Word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28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5635692"/>
            <a:ext cx="677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292934"/>
                </a:solidFill>
              </a:rPr>
              <a:t>Map </a:t>
            </a:r>
          </a:p>
          <a:p>
            <a:pPr defTabSz="457200"/>
            <a:r>
              <a:rPr lang="en-US" sz="1400" b="1" dirty="0">
                <a:solidFill>
                  <a:srgbClr val="292934"/>
                </a:solidFill>
              </a:rPr>
              <a:t>Tasks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4600" y="5625512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 b="1" dirty="0">
                <a:solidFill>
                  <a:srgbClr val="292934"/>
                </a:solidFill>
              </a:rPr>
              <a:t>Reduce</a:t>
            </a:r>
          </a:p>
          <a:p>
            <a:pPr defTabSz="457200"/>
            <a:r>
              <a:rPr lang="en-US" sz="1400" b="1" dirty="0">
                <a:solidFill>
                  <a:srgbClr val="292934"/>
                </a:solidFill>
              </a:rPr>
              <a:t>Tasks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Job: Count the occurrences of each word in a data set</a:t>
            </a:r>
          </a:p>
        </p:txBody>
      </p:sp>
    </p:spTree>
    <p:extLst>
      <p:ext uri="{BB962C8B-B14F-4D97-AF65-F5344CB8AC3E}">
        <p14:creationId xmlns:p14="http://schemas.microsoft.com/office/powerpoint/2010/main" val="3266947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100" y="244158"/>
            <a:ext cx="8638131" cy="1339850"/>
          </a:xfrm>
        </p:spPr>
        <p:txBody>
          <a:bodyPr>
            <a:normAutofit/>
          </a:bodyPr>
          <a:lstStyle/>
          <a:p>
            <a:r>
              <a:rPr lang="en-US" sz="3600" dirty="0"/>
              <a:t>Example 2: Color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29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5937" y="2154890"/>
            <a:ext cx="2099313" cy="4152939"/>
            <a:chOff x="2876837" y="1568696"/>
            <a:chExt cx="2099313" cy="4152939"/>
          </a:xfrm>
        </p:grpSpPr>
        <p:sp>
          <p:nvSpPr>
            <p:cNvPr id="6" name="Rectangle 5"/>
            <p:cNvSpPr/>
            <p:nvPr/>
          </p:nvSpPr>
          <p:spPr>
            <a:xfrm>
              <a:off x="2876837" y="2119311"/>
              <a:ext cx="2099313" cy="3602324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52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83398" y="1568696"/>
              <a:ext cx="16634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400" dirty="0">
                  <a:solidFill>
                    <a:srgbClr val="000000"/>
                  </a:solidFill>
                </a:rPr>
                <a:t>Shuffle &amp; Sorting based on 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16298" y="3183966"/>
            <a:ext cx="1084652" cy="2300254"/>
            <a:chOff x="5537198" y="2597772"/>
            <a:chExt cx="1084652" cy="230025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7198" y="2597772"/>
              <a:ext cx="1084652" cy="551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198" y="3414130"/>
              <a:ext cx="1084650" cy="5518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98" y="4355774"/>
              <a:ext cx="1084652" cy="54225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639765" y="2886917"/>
            <a:ext cx="1269956" cy="3256938"/>
            <a:chOff x="1360665" y="2300723"/>
            <a:chExt cx="1269956" cy="325693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442" y="2300723"/>
              <a:ext cx="817179" cy="61853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3164323"/>
              <a:ext cx="817179" cy="61853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048123"/>
              <a:ext cx="817179" cy="6185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3442" y="4939127"/>
              <a:ext cx="817179" cy="618534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1360665" y="2609990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360665" y="3462122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360665" y="4356641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60665" y="5247645"/>
              <a:ext cx="45277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927432" y="2154890"/>
            <a:ext cx="1396968" cy="523220"/>
            <a:chOff x="1648332" y="1568696"/>
            <a:chExt cx="1396968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1648332" y="1568696"/>
              <a:ext cx="139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 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(    , 1)</a:t>
              </a:r>
            </a:p>
          </p:txBody>
        </p:sp>
        <p:sp>
          <p:nvSpPr>
            <p:cNvPr id="25" name="Rounded Rectangle 24"/>
            <p:cNvSpPr>
              <a:spLocks noChangeAspect="1"/>
            </p:cNvSpPr>
            <p:nvPr/>
          </p:nvSpPr>
          <p:spPr>
            <a:xfrm>
              <a:off x="1945958" y="1895712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92138" y="3007106"/>
            <a:ext cx="1398165" cy="3015810"/>
            <a:chOff x="2613038" y="2420912"/>
            <a:chExt cx="1398165" cy="301581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5815" y="2420912"/>
              <a:ext cx="945388" cy="37815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3311918"/>
              <a:ext cx="945388" cy="37815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4166696"/>
              <a:ext cx="945388" cy="37815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65815" y="5058567"/>
              <a:ext cx="945388" cy="378155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2613038" y="2632810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630621" y="3513954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618441" y="4381808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8441" y="5260603"/>
              <a:ext cx="452777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290303" y="3182227"/>
            <a:ext cx="1525995" cy="2016910"/>
            <a:chOff x="4011203" y="2596033"/>
            <a:chExt cx="1525995" cy="2016910"/>
          </a:xfrm>
        </p:grpSpPr>
        <p:cxnSp>
          <p:nvCxnSpPr>
            <p:cNvPr id="36" name="Straight Connector 35"/>
            <p:cNvCxnSpPr>
              <a:stCxn id="27" idx="3"/>
              <a:endCxn id="11" idx="1"/>
            </p:cNvCxnSpPr>
            <p:nvPr/>
          </p:nvCxnSpPr>
          <p:spPr>
            <a:xfrm>
              <a:off x="4011203" y="2596033"/>
              <a:ext cx="1525995" cy="1080083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7" idx="3"/>
              <a:endCxn id="10" idx="1"/>
            </p:cNvCxnSpPr>
            <p:nvPr/>
          </p:nvCxnSpPr>
          <p:spPr>
            <a:xfrm>
              <a:off x="4011203" y="2596033"/>
              <a:ext cx="1525995" cy="263725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7" idx="3"/>
              <a:endCxn id="12" idx="1"/>
            </p:cNvCxnSpPr>
            <p:nvPr/>
          </p:nvCxnSpPr>
          <p:spPr>
            <a:xfrm>
              <a:off x="4011203" y="2596033"/>
              <a:ext cx="1525995" cy="2016910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0" name="Straight Connector 39"/>
            <p:cNvCxnSpPr>
              <a:stCxn id="28" idx="3"/>
              <a:endCxn id="11" idx="1"/>
            </p:cNvCxnSpPr>
            <p:nvPr/>
          </p:nvCxnSpPr>
          <p:spPr>
            <a:xfrm>
              <a:off x="4011203" y="3487039"/>
              <a:ext cx="1525995" cy="189077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3"/>
              <a:endCxn id="10" idx="1"/>
            </p:cNvCxnSpPr>
            <p:nvPr/>
          </p:nvCxnSpPr>
          <p:spPr>
            <a:xfrm flipV="1">
              <a:off x="4011203" y="2859758"/>
              <a:ext cx="1525995" cy="627281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8" idx="3"/>
              <a:endCxn id="12" idx="1"/>
            </p:cNvCxnSpPr>
            <p:nvPr/>
          </p:nvCxnSpPr>
          <p:spPr>
            <a:xfrm>
              <a:off x="4011203" y="3487039"/>
              <a:ext cx="1525995" cy="1125904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290303" y="3445952"/>
            <a:ext cx="1525995" cy="1753185"/>
            <a:chOff x="4011203" y="2859758"/>
            <a:chExt cx="1525995" cy="1753185"/>
          </a:xfrm>
        </p:grpSpPr>
        <p:cxnSp>
          <p:nvCxnSpPr>
            <p:cNvPr id="44" name="Straight Connector 43"/>
            <p:cNvCxnSpPr>
              <a:stCxn id="29" idx="3"/>
              <a:endCxn id="11" idx="1"/>
            </p:cNvCxnSpPr>
            <p:nvPr/>
          </p:nvCxnSpPr>
          <p:spPr>
            <a:xfrm flipV="1">
              <a:off x="4011203" y="3676116"/>
              <a:ext cx="1525995" cy="665701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9" idx="3"/>
              <a:endCxn id="10" idx="1"/>
            </p:cNvCxnSpPr>
            <p:nvPr/>
          </p:nvCxnSpPr>
          <p:spPr>
            <a:xfrm flipV="1">
              <a:off x="4011203" y="2859758"/>
              <a:ext cx="1525995" cy="1482059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9" idx="3"/>
              <a:endCxn id="12" idx="1"/>
            </p:cNvCxnSpPr>
            <p:nvPr/>
          </p:nvCxnSpPr>
          <p:spPr>
            <a:xfrm>
              <a:off x="4011203" y="4341817"/>
              <a:ext cx="1525995" cy="271126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290303" y="3445952"/>
            <a:ext cx="1525995" cy="2373930"/>
            <a:chOff x="4011203" y="2859758"/>
            <a:chExt cx="1525995" cy="2373930"/>
          </a:xfrm>
        </p:grpSpPr>
        <p:cxnSp>
          <p:nvCxnSpPr>
            <p:cNvPr id="48" name="Straight Connector 47"/>
            <p:cNvCxnSpPr>
              <a:stCxn id="30" idx="3"/>
              <a:endCxn id="11" idx="1"/>
            </p:cNvCxnSpPr>
            <p:nvPr/>
          </p:nvCxnSpPr>
          <p:spPr>
            <a:xfrm flipV="1">
              <a:off x="4011203" y="3676116"/>
              <a:ext cx="1525995" cy="1557572"/>
            </a:xfrm>
            <a:prstGeom prst="line">
              <a:avLst/>
            </a:prstGeom>
            <a:ln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0" idx="3"/>
              <a:endCxn id="10" idx="1"/>
            </p:cNvCxnSpPr>
            <p:nvPr/>
          </p:nvCxnSpPr>
          <p:spPr>
            <a:xfrm flipV="1">
              <a:off x="4011203" y="2859758"/>
              <a:ext cx="1525995" cy="2373930"/>
            </a:xfrm>
            <a:prstGeom prst="line">
              <a:avLst/>
            </a:prstGeom>
            <a:ln>
              <a:solidFill>
                <a:srgbClr val="3366FF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0" idx="3"/>
              <a:endCxn id="12" idx="1"/>
            </p:cNvCxnSpPr>
            <p:nvPr/>
          </p:nvCxnSpPr>
          <p:spPr>
            <a:xfrm flipV="1">
              <a:off x="4011203" y="4612943"/>
              <a:ext cx="1525995" cy="620745"/>
            </a:xfrm>
            <a:prstGeom prst="line">
              <a:avLst/>
            </a:prstGeom>
            <a:ln>
              <a:solidFill>
                <a:srgbClr val="008000"/>
              </a:solidFill>
              <a:tailEnd type="arrow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503981" y="2154890"/>
            <a:ext cx="1915375" cy="523220"/>
            <a:chOff x="5224881" y="1568696"/>
            <a:chExt cx="1915375" cy="523220"/>
          </a:xfrm>
        </p:grpSpPr>
        <p:sp>
          <p:nvSpPr>
            <p:cNvPr id="52" name="TextBox 51"/>
            <p:cNvSpPr txBox="1"/>
            <p:nvPr/>
          </p:nvSpPr>
          <p:spPr>
            <a:xfrm>
              <a:off x="5224881" y="1568696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Consumes(</a:t>
              </a:r>
              <a:r>
                <a:rPr lang="en-US" sz="1400" i="1" dirty="0">
                  <a:solidFill>
                    <a:srgbClr val="000000"/>
                  </a:solidFill>
                </a:rPr>
                <a:t>k</a:t>
              </a:r>
              <a:r>
                <a:rPr lang="en-US" sz="1400" dirty="0">
                  <a:solidFill>
                    <a:srgbClr val="000000"/>
                  </a:solidFill>
                </a:rPr>
                <a:t>, [</a:t>
              </a:r>
              <a:r>
                <a:rPr lang="en-US" sz="1400" i="1" dirty="0">
                  <a:solidFill>
                    <a:srgbClr val="000000"/>
                  </a:solidFill>
                </a:rPr>
                <a:t>v</a:t>
              </a:r>
              <a:r>
                <a:rPr lang="en-US" sz="1400" dirty="0">
                  <a:solidFill>
                    <a:srgbClr val="000000"/>
                  </a:solidFill>
                </a:rPr>
                <a:t>])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[1,1,1,1,1,1..])</a:t>
              </a:r>
            </a:p>
          </p:txBody>
        </p:sp>
        <p:sp>
          <p:nvSpPr>
            <p:cNvPr id="53" name="Rounded Rectangle 52"/>
            <p:cNvSpPr>
              <a:spLocks noChangeAspect="1"/>
            </p:cNvSpPr>
            <p:nvPr/>
          </p:nvSpPr>
          <p:spPr>
            <a:xfrm>
              <a:off x="5571370" y="1892616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6810235" y="2836202"/>
            <a:ext cx="1915375" cy="2383809"/>
            <a:chOff x="6531135" y="2250008"/>
            <a:chExt cx="1915375" cy="2383809"/>
          </a:xfrm>
        </p:grpSpPr>
        <p:sp>
          <p:nvSpPr>
            <p:cNvPr id="55" name="TextBox 54"/>
            <p:cNvSpPr txBox="1"/>
            <p:nvPr/>
          </p:nvSpPr>
          <p:spPr>
            <a:xfrm>
              <a:off x="6531135" y="2250008"/>
              <a:ext cx="1915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Produces(</a:t>
              </a:r>
              <a:r>
                <a:rPr lang="en-US" sz="1400" i="1" dirty="0">
                  <a:solidFill>
                    <a:srgbClr val="000000"/>
                  </a:solidFill>
                </a:rPr>
                <a:t>k’</a:t>
              </a:r>
              <a:r>
                <a:rPr lang="en-US" sz="1400" dirty="0">
                  <a:solidFill>
                    <a:srgbClr val="000000"/>
                  </a:solidFill>
                </a:rPr>
                <a:t>, </a:t>
              </a:r>
              <a:r>
                <a:rPr lang="en-US" sz="1400" i="1" dirty="0">
                  <a:solidFill>
                    <a:srgbClr val="000000"/>
                  </a:solidFill>
                </a:rPr>
                <a:t>v’</a:t>
              </a:r>
              <a:r>
                <a:rPr lang="en-US" sz="1400" dirty="0">
                  <a:solidFill>
                    <a:srgbClr val="000000"/>
                  </a:solidFill>
                </a:rPr>
                <a:t>)</a:t>
              </a:r>
            </a:p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    (     , 100)</a:t>
              </a:r>
            </a:p>
          </p:txBody>
        </p:sp>
        <p:sp>
          <p:nvSpPr>
            <p:cNvPr id="56" name="Rounded Rectangle 55"/>
            <p:cNvSpPr>
              <a:spLocks noChangeAspect="1"/>
            </p:cNvSpPr>
            <p:nvPr/>
          </p:nvSpPr>
          <p:spPr>
            <a:xfrm>
              <a:off x="6903039" y="2576294"/>
              <a:ext cx="109728" cy="109728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>
              <a:off x="6595930" y="287371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6582973" y="369007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6582973" y="4633817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492117" y="1606258"/>
            <a:ext cx="7308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Job: Count the number of each color in a data set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5633901" y="3229374"/>
            <a:ext cx="3307291" cy="3390945"/>
            <a:chOff x="5633901" y="3229374"/>
            <a:chExt cx="3307291" cy="3390945"/>
          </a:xfrm>
        </p:grpSpPr>
        <p:sp>
          <p:nvSpPr>
            <p:cNvPr id="64" name="TextBox 63"/>
            <p:cNvSpPr txBox="1"/>
            <p:nvPr/>
          </p:nvSpPr>
          <p:spPr>
            <a:xfrm>
              <a:off x="8037439" y="3229374"/>
              <a:ext cx="884873" cy="229594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050274" y="50452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050274" y="4108421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Part0002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4235" y="3265948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Part0001</a:t>
              </a:r>
            </a:p>
          </p:txBody>
        </p:sp>
        <p:cxnSp>
          <p:nvCxnSpPr>
            <p:cNvPr id="65" name="Straight Arrow Connector 64"/>
            <p:cNvCxnSpPr>
              <a:stCxn id="66" idx="0"/>
              <a:endCxn id="64" idx="2"/>
            </p:cNvCxnSpPr>
            <p:nvPr/>
          </p:nvCxnSpPr>
          <p:spPr>
            <a:xfrm flipV="1">
              <a:off x="6900950" y="5525322"/>
              <a:ext cx="1578926" cy="264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33901" y="5789322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0000"/>
                  </a:solidFill>
                </a:rPr>
                <a:t>That’s the output file, it has 3 parts on probably 3 different machines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93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Principles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34" y="1870205"/>
            <a:ext cx="8261348" cy="4195316"/>
          </a:xfrm>
        </p:spPr>
        <p:txBody>
          <a:bodyPr/>
          <a:lstStyle/>
          <a:p>
            <a:r>
              <a:rPr lang="en-US" dirty="0"/>
              <a:t>Need to process big data </a:t>
            </a:r>
          </a:p>
          <a:p>
            <a:r>
              <a:rPr lang="en-US" dirty="0"/>
              <a:t>Need to parallelize computation across thousands of nodes</a:t>
            </a:r>
          </a:p>
          <a:p>
            <a:r>
              <a:rPr lang="en-US" b="1" dirty="0">
                <a:solidFill>
                  <a:srgbClr val="800000"/>
                </a:solidFill>
              </a:rPr>
              <a:t>Commodity hardware</a:t>
            </a:r>
          </a:p>
          <a:p>
            <a:pPr lvl="1"/>
            <a:r>
              <a:rPr lang="en-US" dirty="0"/>
              <a:t>Large number of low-end cheap machines working in parallel to solve a computing problem</a:t>
            </a:r>
          </a:p>
          <a:p>
            <a:r>
              <a:rPr lang="en-US" dirty="0"/>
              <a:t>This is in contrast to </a:t>
            </a:r>
            <a:r>
              <a:rPr lang="en-US" b="1" dirty="0">
                <a:solidFill>
                  <a:srgbClr val="800000"/>
                </a:solidFill>
              </a:rPr>
              <a:t>Parallel DBs</a:t>
            </a:r>
          </a:p>
          <a:p>
            <a:pPr lvl="1"/>
            <a:r>
              <a:rPr lang="en-US" dirty="0"/>
              <a:t>Small number of high-end expensive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3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429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Color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30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99" y="1765987"/>
            <a:ext cx="7336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b="1" dirty="0">
                <a:solidFill>
                  <a:srgbClr val="800000"/>
                </a:solidFill>
              </a:rPr>
              <a:t>Job: Select only the blue and the green colors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18" y="2705505"/>
            <a:ext cx="1147647" cy="36023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2118" y="2154890"/>
            <a:ext cx="128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dirty="0">
                <a:solidFill>
                  <a:srgbClr val="000000"/>
                </a:solidFill>
              </a:rPr>
              <a:t>Input blocks on HDFS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39765" y="2154890"/>
            <a:ext cx="2630681" cy="3988965"/>
            <a:chOff x="1639765" y="2154890"/>
            <a:chExt cx="2630681" cy="3988965"/>
          </a:xfrm>
        </p:grpSpPr>
        <p:grpSp>
          <p:nvGrpSpPr>
            <p:cNvPr id="7" name="Group 6"/>
            <p:cNvGrpSpPr/>
            <p:nvPr/>
          </p:nvGrpSpPr>
          <p:grpSpPr>
            <a:xfrm>
              <a:off x="1639765" y="2886917"/>
              <a:ext cx="1269956" cy="3256938"/>
              <a:chOff x="1360665" y="2300723"/>
              <a:chExt cx="1269956" cy="325693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3442" y="23007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31643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048123"/>
                <a:ext cx="817179" cy="61853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442" y="4939127"/>
                <a:ext cx="817179" cy="618534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1360665" y="2609990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1360665" y="3462122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1360665" y="4356641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360665" y="5247645"/>
                <a:ext cx="452777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927432" y="2154890"/>
              <a:ext cx="1396968" cy="523220"/>
              <a:chOff x="1648332" y="1568696"/>
              <a:chExt cx="1396968" cy="523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648332" y="1568696"/>
                <a:ext cx="13969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Produces (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k</a:t>
                </a:r>
                <a:r>
                  <a:rPr lang="en-US" sz="1400" dirty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>
                    <a:solidFill>
                      <a:srgbClr val="000000"/>
                    </a:solidFill>
                  </a:rPr>
                  <a:t>v</a:t>
                </a:r>
                <a:r>
                  <a:rPr lang="en-US" sz="1400" dirty="0">
                    <a:solidFill>
                      <a:srgbClr val="000000"/>
                    </a:solidFill>
                  </a:rPr>
                  <a:t>)</a:t>
                </a:r>
              </a:p>
              <a:p>
                <a:pPr defTabSz="457200"/>
                <a:r>
                  <a:rPr lang="en-US" sz="1400" dirty="0">
                    <a:solidFill>
                      <a:srgbClr val="000000"/>
                    </a:solidFill>
                  </a:rPr>
                  <a:t>   (    , 1)</a:t>
                </a:r>
              </a:p>
            </p:txBody>
          </p:sp>
          <p:sp>
            <p:nvSpPr>
              <p:cNvPr id="19" name="Rounded Rectangle 18"/>
              <p:cNvSpPr>
                <a:spLocks noChangeAspect="1"/>
              </p:cNvSpPr>
              <p:nvPr/>
            </p:nvSpPr>
            <p:spPr>
              <a:xfrm>
                <a:off x="1945958" y="1895712"/>
                <a:ext cx="109728" cy="109728"/>
              </a:xfrm>
              <a:prstGeom prst="round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2909721" y="3222731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81811" y="4087783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881811" y="4942835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881811" y="5833839"/>
              <a:ext cx="1205222" cy="0"/>
            </a:xfrm>
            <a:prstGeom prst="straightConnector1">
              <a:avLst/>
            </a:prstGeom>
            <a:ln w="20955">
              <a:solidFill>
                <a:schemeClr val="tx1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00272" y="291495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00272" y="3740539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00272" y="4631914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00272" y="5526062"/>
              <a:ext cx="13701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Write to HDFS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277659" y="1897850"/>
            <a:ext cx="3584497" cy="1200329"/>
          </a:xfrm>
          <a:prstGeom prst="rect">
            <a:avLst/>
          </a:prstGeom>
          <a:solidFill>
            <a:srgbClr val="FFFF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Each map task will select only the blue or green colors</a:t>
            </a:r>
          </a:p>
          <a:p>
            <a:pPr marL="285750" indent="-285750" defTabSz="457200">
              <a:buFont typeface="Arial"/>
              <a:buChar char="•"/>
            </a:pPr>
            <a:endParaRPr lang="en-US" dirty="0">
              <a:solidFill>
                <a:srgbClr val="0000FF"/>
              </a:solidFill>
            </a:endParaRPr>
          </a:p>
          <a:p>
            <a:pPr marL="285750" indent="-285750" defTabSz="4572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No need for reduce phase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173067" y="2967861"/>
            <a:ext cx="4560648" cy="3175993"/>
            <a:chOff x="4173067" y="2967861"/>
            <a:chExt cx="4560648" cy="3175993"/>
          </a:xfrm>
        </p:grpSpPr>
        <p:sp>
          <p:nvSpPr>
            <p:cNvPr id="34" name="TextBox 33"/>
            <p:cNvSpPr txBox="1"/>
            <p:nvPr/>
          </p:nvSpPr>
          <p:spPr>
            <a:xfrm>
              <a:off x="4191000" y="2967861"/>
              <a:ext cx="970413" cy="317599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173067" y="304030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73067" y="3933894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3067" y="4785802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73067" y="5679950"/>
              <a:ext cx="866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400" dirty="0">
                  <a:solidFill>
                    <a:srgbClr val="000000"/>
                  </a:solidFill>
                </a:rPr>
                <a:t>Part0004</a:t>
              </a:r>
            </a:p>
          </p:txBody>
        </p:sp>
        <p:cxnSp>
          <p:nvCxnSpPr>
            <p:cNvPr id="36" name="Straight Arrow Connector 35"/>
            <p:cNvCxnSpPr>
              <a:endCxn id="34" idx="3"/>
            </p:cNvCxnSpPr>
            <p:nvPr/>
          </p:nvCxnSpPr>
          <p:spPr>
            <a:xfrm flipH="1" flipV="1">
              <a:off x="5161413" y="4555858"/>
              <a:ext cx="1060646" cy="784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199618" y="4226976"/>
              <a:ext cx="2534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600" dirty="0">
                  <a:solidFill>
                    <a:srgbClr val="000000"/>
                  </a:solidFill>
                </a:rPr>
                <a:t>That’s the output file, it has 4 parts on probably 4 different machines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92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172200" y="1447800"/>
            <a:ext cx="274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F45FAC2-533B-460B-924A-C3D32F02C3E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/>
          </a:p>
        </p:txBody>
      </p:sp>
      <p:sp>
        <p:nvSpPr>
          <p:cNvPr id="25605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606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25607" name="Group 31"/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25654" name="Oval 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5" name="Oval 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6" name="Oval 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7" name="Oval 9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8" name="Oval 10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9" name="Oval 12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60" name="Oval 14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5608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609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25610" name="Group 30"/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25648" name="Oval 11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49" name="Oval 1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0" name="Oval 1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1" name="Oval 1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2" name="Oval 1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53" name="Oval 21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5611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612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613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5614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KmeansIter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Map(p) // Assign Cluster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c in clusters: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If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)&lt;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, </a:t>
            </a:r>
            <a:br>
              <a:rPr lang="en-US" sz="1400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then </a:t>
            </a:r>
            <a:r>
              <a:rPr lang="en-US" sz="1400" kern="0" dirty="0" err="1">
                <a:latin typeface="+mn-lt"/>
                <a:cs typeface="+mn-cs"/>
              </a:rPr>
              <a:t>minC</a:t>
            </a:r>
            <a:r>
              <a:rPr lang="en-US" sz="1400" kern="0" dirty="0">
                <a:latin typeface="+mn-lt"/>
                <a:cs typeface="+mn-cs"/>
              </a:rPr>
              <a:t>=c, 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 =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Emit(minC.id, (p, 1))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Reduce() //Update </a:t>
            </a:r>
            <a:r>
              <a:rPr lang="en-US" sz="1400" b="1" kern="0" dirty="0" err="1">
                <a:latin typeface="+mn-lt"/>
                <a:cs typeface="+mn-cs"/>
              </a:rPr>
              <a:t>Centroids</a:t>
            </a:r>
            <a:endParaRPr lang="en-US" sz="1400" b="1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all values (p, c) 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total += p; count += c;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Emit(key, (total, count))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grpSp>
        <p:nvGrpSpPr>
          <p:cNvPr id="25618" name="Group 34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Initial </a:t>
              </a:r>
              <a:r>
                <a:rPr lang="en-US" dirty="0" err="1"/>
                <a:t>centroids</a:t>
              </a:r>
              <a:endParaRPr lang="en-US" dirty="0"/>
            </a:p>
          </p:txBody>
        </p:sp>
        <p:sp>
          <p:nvSpPr>
            <p:cNvPr id="25645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46" name="Oval 37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47" name="Oval 38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grpSp>
        <p:nvGrpSpPr>
          <p:cNvPr id="29" name="Group 62"/>
          <p:cNvGrpSpPr>
            <a:grpSpLocks/>
          </p:cNvGrpSpPr>
          <p:nvPr/>
        </p:nvGrpSpPr>
        <p:grpSpPr bwMode="auto">
          <a:xfrm>
            <a:off x="1066800" y="2057400"/>
            <a:ext cx="1676400" cy="1447800"/>
            <a:chOff x="1066800" y="2057400"/>
            <a:chExt cx="1676400" cy="1447800"/>
          </a:xfrm>
        </p:grpSpPr>
        <p:grpSp>
          <p:nvGrpSpPr>
            <p:cNvPr id="25620" name="Group 19"/>
            <p:cNvGrpSpPr>
              <a:grpSpLocks/>
            </p:cNvGrpSpPr>
            <p:nvPr/>
          </p:nvGrpSpPr>
          <p:grpSpPr bwMode="auto">
            <a:xfrm>
              <a:off x="1066800" y="2057400"/>
              <a:ext cx="1676400" cy="1447800"/>
              <a:chOff x="1066800" y="2057400"/>
              <a:chExt cx="1676400" cy="1447800"/>
            </a:xfrm>
          </p:grpSpPr>
          <p:sp>
            <p:nvSpPr>
              <p:cNvPr id="25625" name="Oval 5"/>
              <p:cNvSpPr>
                <a:spLocks noChangeArrowheads="1"/>
              </p:cNvSpPr>
              <p:nvPr/>
            </p:nvSpPr>
            <p:spPr bwMode="auto">
              <a:xfrm>
                <a:off x="1295400" y="22860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26" name="Oval 6"/>
              <p:cNvSpPr>
                <a:spLocks noChangeArrowheads="1"/>
              </p:cNvSpPr>
              <p:nvPr/>
            </p:nvSpPr>
            <p:spPr bwMode="auto">
              <a:xfrm>
                <a:off x="10668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27" name="Oval 7"/>
              <p:cNvSpPr>
                <a:spLocks noChangeArrowheads="1"/>
              </p:cNvSpPr>
              <p:nvPr/>
            </p:nvSpPr>
            <p:spPr bwMode="auto">
              <a:xfrm>
                <a:off x="1600200" y="2057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28" name="Oval 8"/>
              <p:cNvSpPr>
                <a:spLocks noChangeArrowheads="1"/>
              </p:cNvSpPr>
              <p:nvPr/>
            </p:nvSpPr>
            <p:spPr bwMode="auto">
              <a:xfrm>
                <a:off x="25908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29" name="Oval 9"/>
              <p:cNvSpPr>
                <a:spLocks noChangeArrowheads="1"/>
              </p:cNvSpPr>
              <p:nvPr/>
            </p:nvSpPr>
            <p:spPr bwMode="auto">
              <a:xfrm>
                <a:off x="2286000" y="2133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30" name="Oval 10"/>
              <p:cNvSpPr>
                <a:spLocks noChangeArrowheads="1"/>
              </p:cNvSpPr>
              <p:nvPr/>
            </p:nvSpPr>
            <p:spPr bwMode="auto">
              <a:xfrm>
                <a:off x="2209800" y="23622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32" name="Oval 12"/>
              <p:cNvSpPr>
                <a:spLocks noChangeArrowheads="1"/>
              </p:cNvSpPr>
              <p:nvPr/>
            </p:nvSpPr>
            <p:spPr bwMode="auto">
              <a:xfrm>
                <a:off x="17526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33" name="Oval 13"/>
              <p:cNvSpPr>
                <a:spLocks noChangeArrowheads="1"/>
              </p:cNvSpPr>
              <p:nvPr/>
            </p:nvSpPr>
            <p:spPr bwMode="auto">
              <a:xfrm>
                <a:off x="1447800" y="32004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34" name="Oval 14"/>
              <p:cNvSpPr>
                <a:spLocks noChangeArrowheads="1"/>
              </p:cNvSpPr>
              <p:nvPr/>
            </p:nvSpPr>
            <p:spPr bwMode="auto">
              <a:xfrm>
                <a:off x="1143000" y="3352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35" name="Oval 15"/>
              <p:cNvSpPr>
                <a:spLocks noChangeArrowheads="1"/>
              </p:cNvSpPr>
              <p:nvPr/>
            </p:nvSpPr>
            <p:spPr bwMode="auto">
              <a:xfrm>
                <a:off x="2286000" y="32766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  <p:sp>
            <p:nvSpPr>
              <p:cNvPr id="25640" name="Oval 20"/>
              <p:cNvSpPr>
                <a:spLocks noChangeArrowheads="1"/>
              </p:cNvSpPr>
              <p:nvPr/>
            </p:nvSpPr>
            <p:spPr bwMode="auto">
              <a:xfrm>
                <a:off x="1524000" y="2209800"/>
                <a:ext cx="152400" cy="152400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spcBef>
                    <a:spcPct val="50000"/>
                  </a:spcBef>
                  <a:buClr>
                    <a:schemeClr val="accent2"/>
                  </a:buClr>
                  <a:buFont typeface="Wingdings" pitchFamily="2" charset="2"/>
                  <a:buNone/>
                </a:pPr>
                <a:endParaRPr lang="en-US"/>
              </a:p>
            </p:txBody>
          </p:sp>
        </p:grpSp>
        <p:sp>
          <p:nvSpPr>
            <p:cNvPr id="25621" name="Oval 8"/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22" name="Oval 13"/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23" name="Oval 15"/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5624" name="Oval 20"/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5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1"/>
          <p:cNvGrpSpPr>
            <a:grpSpLocks/>
          </p:cNvGrpSpPr>
          <p:nvPr/>
        </p:nvGrpSpPr>
        <p:grpSpPr bwMode="auto">
          <a:xfrm>
            <a:off x="914400" y="1905000"/>
            <a:ext cx="2133600" cy="1847850"/>
            <a:chOff x="914400" y="1905000"/>
            <a:chExt cx="2133600" cy="1848464"/>
          </a:xfrm>
        </p:grpSpPr>
        <p:sp>
          <p:nvSpPr>
            <p:cNvPr id="26684" name="Oval 104"/>
            <p:cNvSpPr>
              <a:spLocks noChangeArrowheads="1"/>
            </p:cNvSpPr>
            <p:nvPr/>
          </p:nvSpPr>
          <p:spPr bwMode="auto">
            <a:xfrm>
              <a:off x="914400" y="1905000"/>
              <a:ext cx="10668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6685" name="Oval 105"/>
            <p:cNvSpPr>
              <a:spLocks noChangeArrowheads="1"/>
            </p:cNvSpPr>
            <p:nvPr/>
          </p:nvSpPr>
          <p:spPr bwMode="auto">
            <a:xfrm>
              <a:off x="1037304" y="2839064"/>
              <a:ext cx="914400" cy="914400"/>
            </a:xfrm>
            <a:prstGeom prst="ellipse">
              <a:avLst/>
            </a:prstGeom>
            <a:solidFill>
              <a:srgbClr val="FAFF21">
                <a:alpha val="38823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6686" name="Oval 106"/>
            <p:cNvSpPr>
              <a:spLocks noChangeArrowheads="1"/>
            </p:cNvSpPr>
            <p:nvPr/>
          </p:nvSpPr>
          <p:spPr bwMode="auto">
            <a:xfrm>
              <a:off x="1981200" y="19050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6687" name="Oval 107"/>
            <p:cNvSpPr>
              <a:spLocks noChangeArrowheads="1"/>
            </p:cNvSpPr>
            <p:nvPr/>
          </p:nvSpPr>
          <p:spPr bwMode="auto">
            <a:xfrm>
              <a:off x="1981200" y="2895600"/>
              <a:ext cx="1066800" cy="685800"/>
            </a:xfrm>
            <a:prstGeom prst="ellipse">
              <a:avLst/>
            </a:prstGeom>
            <a:solidFill>
              <a:srgbClr val="92D050">
                <a:alpha val="4901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 </a:t>
            </a:r>
            <a:r>
              <a:rPr lang="en-US" dirty="0"/>
              <a:t>–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6172200" y="1447800"/>
            <a:ext cx="274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2662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B5380D-DE46-4936-B3E7-E1AEDF9CC9B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/>
          </a:p>
        </p:txBody>
      </p:sp>
      <p:sp>
        <p:nvSpPr>
          <p:cNvPr id="26633" name="Oval 52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6634" name="Oval 5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26635" name="Group 54"/>
          <p:cNvGrpSpPr>
            <a:grpSpLocks/>
          </p:cNvGrpSpPr>
          <p:nvPr/>
        </p:nvGrpSpPr>
        <p:grpSpPr bwMode="auto">
          <a:xfrm>
            <a:off x="1066800" y="2057400"/>
            <a:ext cx="1371600" cy="1447800"/>
            <a:chOff x="1066800" y="2057400"/>
            <a:chExt cx="1371600" cy="1447800"/>
          </a:xfrm>
        </p:grpSpPr>
        <p:sp>
          <p:nvSpPr>
            <p:cNvPr id="26677" name="Oval 5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8" name="Oval 5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9" name="Oval 5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80" name="Oval 58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81" name="Oval 59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82" name="Oval 60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83" name="Oval 61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6636" name="Oval 62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sp>
        <p:nvSpPr>
          <p:cNvPr id="26637" name="Oval 63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/>
          </a:p>
        </p:txBody>
      </p:sp>
      <p:grpSp>
        <p:nvGrpSpPr>
          <p:cNvPr id="26638" name="Group 64"/>
          <p:cNvGrpSpPr>
            <a:grpSpLocks/>
          </p:cNvGrpSpPr>
          <p:nvPr/>
        </p:nvGrpSpPr>
        <p:grpSpPr bwMode="auto">
          <a:xfrm>
            <a:off x="1295400" y="2514600"/>
            <a:ext cx="1524000" cy="1066800"/>
            <a:chOff x="1295400" y="2514600"/>
            <a:chExt cx="1524000" cy="1066800"/>
          </a:xfrm>
        </p:grpSpPr>
        <p:sp>
          <p:nvSpPr>
            <p:cNvPr id="26671" name="Oval 65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2" name="Oval 6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3" name="Oval 6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4" name="Oval 6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5" name="Oval 6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6" name="Oval 70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26639" name="Oval 8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3</a:t>
            </a:r>
          </a:p>
        </p:txBody>
      </p:sp>
      <p:sp>
        <p:nvSpPr>
          <p:cNvPr id="26640" name="Oval 13"/>
          <p:cNvSpPr>
            <a:spLocks noChangeArrowheads="1"/>
          </p:cNvSpPr>
          <p:nvPr/>
        </p:nvSpPr>
        <p:spPr bwMode="auto">
          <a:xfrm>
            <a:off x="1447800" y="32004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2</a:t>
            </a:r>
          </a:p>
        </p:txBody>
      </p:sp>
      <p:sp>
        <p:nvSpPr>
          <p:cNvPr id="26641" name="Oval 15"/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200"/>
              <a:t>4</a:t>
            </a:r>
          </a:p>
        </p:txBody>
      </p:sp>
      <p:sp>
        <p:nvSpPr>
          <p:cNvPr id="26642" name="Oval 20"/>
          <p:cNvSpPr>
            <a:spLocks noChangeArrowheads="1"/>
          </p:cNvSpPr>
          <p:nvPr/>
        </p:nvSpPr>
        <p:spPr bwMode="auto">
          <a:xfrm>
            <a:off x="1524000" y="22098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100"/>
              <a:t>1</a:t>
            </a:r>
            <a:endParaRPr lang="en-US"/>
          </a:p>
        </p:txBody>
      </p:sp>
      <p:cxnSp>
        <p:nvCxnSpPr>
          <p:cNvPr id="26643" name="Straight Arrow Connector 76"/>
          <p:cNvCxnSpPr>
            <a:cxnSpLocks noChangeShapeType="1"/>
            <a:stCxn id="26678" idx="6"/>
            <a:endCxn id="26642" idx="1"/>
          </p:cNvCxnSpPr>
          <p:nvPr/>
        </p:nvCxnSpPr>
        <p:spPr bwMode="auto">
          <a:xfrm>
            <a:off x="1219200" y="2133600"/>
            <a:ext cx="3270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4" name="Straight Arrow Connector 78"/>
          <p:cNvCxnSpPr>
            <a:cxnSpLocks noChangeShapeType="1"/>
            <a:stCxn id="26677" idx="6"/>
            <a:endCxn id="26642" idx="2"/>
          </p:cNvCxnSpPr>
          <p:nvPr/>
        </p:nvCxnSpPr>
        <p:spPr bwMode="auto">
          <a:xfrm flipV="1">
            <a:off x="1447800" y="22860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5" name="Straight Arrow Connector 80"/>
          <p:cNvCxnSpPr>
            <a:cxnSpLocks noChangeShapeType="1"/>
            <a:stCxn id="26675" idx="7"/>
            <a:endCxn id="26642" idx="3"/>
          </p:cNvCxnSpPr>
          <p:nvPr/>
        </p:nvCxnSpPr>
        <p:spPr bwMode="auto">
          <a:xfrm rot="5400000" flipH="1" flipV="1">
            <a:off x="1349375" y="2416175"/>
            <a:ext cx="2730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6" name="Straight Arrow Connector 84"/>
          <p:cNvCxnSpPr>
            <a:cxnSpLocks noChangeShapeType="1"/>
            <a:stCxn id="26679" idx="4"/>
            <a:endCxn id="26642" idx="0"/>
          </p:cNvCxnSpPr>
          <p:nvPr/>
        </p:nvCxnSpPr>
        <p:spPr bwMode="auto">
          <a:xfrm rot="5400000">
            <a:off x="1638300" y="2171701"/>
            <a:ext cx="3175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7" name="Straight Arrow Connector 86"/>
          <p:cNvCxnSpPr>
            <a:cxnSpLocks noChangeShapeType="1"/>
            <a:stCxn id="26673" idx="0"/>
            <a:endCxn id="26642" idx="4"/>
          </p:cNvCxnSpPr>
          <p:nvPr/>
        </p:nvCxnSpPr>
        <p:spPr bwMode="auto">
          <a:xfrm rot="5400000" flipH="1" flipV="1">
            <a:off x="1524001" y="2438400"/>
            <a:ext cx="152400" cy="31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8" name="Straight Arrow Connector 88"/>
          <p:cNvCxnSpPr>
            <a:cxnSpLocks noChangeShapeType="1"/>
            <a:stCxn id="26680" idx="6"/>
            <a:endCxn id="26639" idx="2"/>
          </p:cNvCxnSpPr>
          <p:nvPr/>
        </p:nvCxnSpPr>
        <p:spPr bwMode="auto">
          <a:xfrm>
            <a:off x="2438400" y="2209800"/>
            <a:ext cx="1524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49" name="Straight Arrow Connector 90"/>
          <p:cNvCxnSpPr>
            <a:cxnSpLocks noChangeShapeType="1"/>
            <a:stCxn id="26681" idx="6"/>
            <a:endCxn id="26639" idx="3"/>
          </p:cNvCxnSpPr>
          <p:nvPr/>
        </p:nvCxnSpPr>
        <p:spPr bwMode="auto">
          <a:xfrm flipV="1">
            <a:off x="2362200" y="2263775"/>
            <a:ext cx="250825" cy="1746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0" name="Straight Arrow Connector 92"/>
          <p:cNvCxnSpPr>
            <a:cxnSpLocks noChangeShapeType="1"/>
            <a:stCxn id="26674" idx="5"/>
            <a:endCxn id="26641" idx="1"/>
          </p:cNvCxnSpPr>
          <p:nvPr/>
        </p:nvCxnSpPr>
        <p:spPr bwMode="auto">
          <a:xfrm rot="16200000" flipH="1">
            <a:off x="2187575" y="3178175"/>
            <a:ext cx="120650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1" name="Straight Arrow Connector 94"/>
          <p:cNvCxnSpPr>
            <a:cxnSpLocks noChangeShapeType="1"/>
            <a:stCxn id="26676" idx="2"/>
            <a:endCxn id="26641" idx="7"/>
          </p:cNvCxnSpPr>
          <p:nvPr/>
        </p:nvCxnSpPr>
        <p:spPr bwMode="auto">
          <a:xfrm rot="10800000" flipV="1">
            <a:off x="2416175" y="3200400"/>
            <a:ext cx="2508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2" name="Straight Arrow Connector 96"/>
          <p:cNvCxnSpPr>
            <a:cxnSpLocks noChangeShapeType="1"/>
            <a:stCxn id="26672" idx="1"/>
            <a:endCxn id="26641" idx="4"/>
          </p:cNvCxnSpPr>
          <p:nvPr/>
        </p:nvCxnSpPr>
        <p:spPr bwMode="auto">
          <a:xfrm rot="16200000" flipV="1">
            <a:off x="2400300" y="3390900"/>
            <a:ext cx="222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3" name="Straight Arrow Connector 98"/>
          <p:cNvCxnSpPr>
            <a:cxnSpLocks noChangeShapeType="1"/>
            <a:stCxn id="26671" idx="4"/>
            <a:endCxn id="26640" idx="0"/>
          </p:cNvCxnSpPr>
          <p:nvPr/>
        </p:nvCxnSpPr>
        <p:spPr bwMode="auto">
          <a:xfrm rot="5400000">
            <a:off x="1524000" y="3124200"/>
            <a:ext cx="76200" cy="76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4" name="Straight Arrow Connector 100"/>
          <p:cNvCxnSpPr>
            <a:cxnSpLocks noChangeShapeType="1"/>
            <a:stCxn id="26683" idx="6"/>
            <a:endCxn id="26640" idx="3"/>
          </p:cNvCxnSpPr>
          <p:nvPr/>
        </p:nvCxnSpPr>
        <p:spPr bwMode="auto">
          <a:xfrm flipV="1">
            <a:off x="1295400" y="3330575"/>
            <a:ext cx="174625" cy="98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55" name="Straight Arrow Connector 102"/>
          <p:cNvCxnSpPr>
            <a:cxnSpLocks noChangeShapeType="1"/>
            <a:stCxn id="26682" idx="1"/>
            <a:endCxn id="26640" idx="5"/>
          </p:cNvCxnSpPr>
          <p:nvPr/>
        </p:nvCxnSpPr>
        <p:spPr bwMode="auto">
          <a:xfrm rot="-5400000" flipH="1" flipV="1">
            <a:off x="1660525" y="3216275"/>
            <a:ext cx="31750" cy="1968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6656" name="Group 112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109" name="Rounded Rectangle 108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Initial </a:t>
              </a:r>
              <a:r>
                <a:rPr lang="en-US" dirty="0" err="1"/>
                <a:t>centroids</a:t>
              </a:r>
              <a:endParaRPr lang="en-US" dirty="0"/>
            </a:p>
          </p:txBody>
        </p:sp>
        <p:sp>
          <p:nvSpPr>
            <p:cNvPr id="26668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69" name="Oval 110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6670" name="Oval 111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grpSp>
        <p:nvGrpSpPr>
          <p:cNvPr id="9" name="Group 120"/>
          <p:cNvGrpSpPr>
            <a:grpSpLocks/>
          </p:cNvGrpSpPr>
          <p:nvPr/>
        </p:nvGrpSpPr>
        <p:grpSpPr bwMode="auto">
          <a:xfrm>
            <a:off x="2743200" y="4114800"/>
            <a:ext cx="2286000" cy="1219200"/>
            <a:chOff x="2743200" y="4114800"/>
            <a:chExt cx="2286000" cy="1219200"/>
          </a:xfrm>
        </p:grpSpPr>
        <p:sp>
          <p:nvSpPr>
            <p:cNvPr id="115" name="Rounded Rectangle 114"/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Reduce1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Reduce2</a:t>
              </a:r>
            </a:p>
          </p:txBody>
        </p:sp>
        <p:sp>
          <p:nvSpPr>
            <p:cNvPr id="26663" name="Oval 118"/>
            <p:cNvSpPr>
              <a:spLocks noChangeArrowheads="1"/>
            </p:cNvSpPr>
            <p:nvPr/>
          </p:nvSpPr>
          <p:spPr bwMode="auto">
            <a:xfrm>
              <a:off x="4191000" y="4800600"/>
              <a:ext cx="533400" cy="381000"/>
            </a:xfrm>
            <a:prstGeom prst="ellipse">
              <a:avLst/>
            </a:prstGeom>
            <a:solidFill>
              <a:srgbClr val="92D050">
                <a:alpha val="76862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  <p:sp>
          <p:nvSpPr>
            <p:cNvPr id="26664" name="Oval 119"/>
            <p:cNvSpPr>
              <a:spLocks noChangeArrowheads="1"/>
            </p:cNvSpPr>
            <p:nvPr/>
          </p:nvSpPr>
          <p:spPr bwMode="auto">
            <a:xfrm>
              <a:off x="4191000" y="426720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26658" name="TextBox 123"/>
          <p:cNvSpPr txBox="1">
            <a:spLocks noChangeArrowheads="1"/>
          </p:cNvSpPr>
          <p:nvPr/>
        </p:nvSpPr>
        <p:spPr bwMode="auto">
          <a:xfrm>
            <a:off x="3124200" y="1905000"/>
            <a:ext cx="220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Map: assign each </a:t>
            </a:r>
            <a:r>
              <a:rPr lang="en-US" b="1"/>
              <a:t>p</a:t>
            </a:r>
            <a:r>
              <a:rPr lang="en-US"/>
              <a:t> to closest centroids</a:t>
            </a:r>
          </a:p>
        </p:txBody>
      </p:sp>
      <p:sp>
        <p:nvSpPr>
          <p:cNvPr id="148" name="TextBox 147"/>
          <p:cNvSpPr txBox="1">
            <a:spLocks noChangeArrowheads="1"/>
          </p:cNvSpPr>
          <p:nvPr/>
        </p:nvSpPr>
        <p:spPr bwMode="auto">
          <a:xfrm>
            <a:off x="3124200" y="2743200"/>
            <a:ext cx="2362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Reduce: update each centroid with its new location (total, count)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5562600" y="1447800"/>
            <a:ext cx="3429000" cy="3200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KmeansIter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Map(p) // Assign Cluster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c in clusters: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If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)&lt;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, </a:t>
            </a:r>
            <a:br>
              <a:rPr lang="en-US" sz="1400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then </a:t>
            </a:r>
            <a:r>
              <a:rPr lang="en-US" sz="1400" kern="0" dirty="0" err="1">
                <a:latin typeface="+mn-lt"/>
                <a:cs typeface="+mn-cs"/>
              </a:rPr>
              <a:t>minC</a:t>
            </a:r>
            <a:r>
              <a:rPr lang="en-US" sz="1400" kern="0" dirty="0">
                <a:latin typeface="+mn-lt"/>
                <a:cs typeface="+mn-cs"/>
              </a:rPr>
              <a:t>=c, </a:t>
            </a:r>
            <a:r>
              <a:rPr lang="en-US" sz="1400" kern="0" dirty="0" err="1">
                <a:latin typeface="+mn-lt"/>
                <a:cs typeface="+mn-cs"/>
              </a:rPr>
              <a:t>minDist</a:t>
            </a:r>
            <a:r>
              <a:rPr lang="en-US" sz="1400" kern="0" dirty="0">
                <a:latin typeface="+mn-lt"/>
                <a:cs typeface="+mn-cs"/>
              </a:rPr>
              <a:t> = dist(</a:t>
            </a:r>
            <a:r>
              <a:rPr lang="en-US" sz="1400" kern="0" dirty="0" err="1">
                <a:latin typeface="+mn-lt"/>
                <a:cs typeface="+mn-cs"/>
              </a:rPr>
              <a:t>p,c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Emit(minC.id, (p, 1))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Reduce() //Update </a:t>
            </a:r>
            <a:r>
              <a:rPr lang="en-US" sz="1400" b="1" kern="0" dirty="0" err="1">
                <a:latin typeface="+mn-lt"/>
                <a:cs typeface="+mn-cs"/>
              </a:rPr>
              <a:t>Centroids</a:t>
            </a:r>
            <a:endParaRPr lang="en-US" sz="1400" b="1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all values (p, c) 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total += p; count += c;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Emit(key, (total, count))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87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990600" y="1905000"/>
            <a:ext cx="838200" cy="457200"/>
          </a:xfrm>
          <a:prstGeom prst="ellipse">
            <a:avLst/>
          </a:prstGeom>
          <a:solidFill>
            <a:schemeClr val="accent1">
              <a:alpha val="39000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b="1" dirty="0">
                <a:solidFill>
                  <a:srgbClr val="C00000"/>
                </a:solidFill>
              </a:rPr>
              <a:t>Reduce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en-US" dirty="0"/>
          </a:p>
        </p:txBody>
      </p:sp>
      <p:grpSp>
        <p:nvGrpSpPr>
          <p:cNvPr id="29700" name="Group 24"/>
          <p:cNvGrpSpPr>
            <a:grpSpLocks/>
          </p:cNvGrpSpPr>
          <p:nvPr/>
        </p:nvGrpSpPr>
        <p:grpSpPr bwMode="auto">
          <a:xfrm>
            <a:off x="1066800" y="2057400"/>
            <a:ext cx="1752600" cy="1524000"/>
            <a:chOff x="1066800" y="2057400"/>
            <a:chExt cx="1752600" cy="1524000"/>
          </a:xfrm>
        </p:grpSpPr>
        <p:sp>
          <p:nvSpPr>
            <p:cNvPr id="29721" name="Oval 5"/>
            <p:cNvSpPr>
              <a:spLocks noChangeArrowheads="1"/>
            </p:cNvSpPr>
            <p:nvPr/>
          </p:nvSpPr>
          <p:spPr bwMode="auto">
            <a:xfrm>
              <a:off x="1295400" y="2286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2" name="Oval 6"/>
            <p:cNvSpPr>
              <a:spLocks noChangeArrowheads="1"/>
            </p:cNvSpPr>
            <p:nvPr/>
          </p:nvSpPr>
          <p:spPr bwMode="auto">
            <a:xfrm>
              <a:off x="10668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3" name="Oval 7"/>
            <p:cNvSpPr>
              <a:spLocks noChangeArrowheads="1"/>
            </p:cNvSpPr>
            <p:nvPr/>
          </p:nvSpPr>
          <p:spPr bwMode="auto">
            <a:xfrm>
              <a:off x="1600200" y="2057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24" name="Oval 8"/>
            <p:cNvSpPr>
              <a:spLocks noChangeArrowheads="1"/>
            </p:cNvSpPr>
            <p:nvPr/>
          </p:nvSpPr>
          <p:spPr bwMode="auto">
            <a:xfrm>
              <a:off x="25908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5" name="Oval 9"/>
            <p:cNvSpPr>
              <a:spLocks noChangeArrowheads="1"/>
            </p:cNvSpPr>
            <p:nvPr/>
          </p:nvSpPr>
          <p:spPr bwMode="auto">
            <a:xfrm>
              <a:off x="2286000" y="2133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6" name="Oval 10"/>
            <p:cNvSpPr>
              <a:spLocks noChangeArrowheads="1"/>
            </p:cNvSpPr>
            <p:nvPr/>
          </p:nvSpPr>
          <p:spPr bwMode="auto">
            <a:xfrm>
              <a:off x="2209800" y="2362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7" name="Oval 11"/>
            <p:cNvSpPr>
              <a:spLocks noChangeArrowheads="1"/>
            </p:cNvSpPr>
            <p:nvPr/>
          </p:nvSpPr>
          <p:spPr bwMode="auto">
            <a:xfrm>
              <a:off x="15240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28" name="Oval 12"/>
            <p:cNvSpPr>
              <a:spLocks noChangeArrowheads="1"/>
            </p:cNvSpPr>
            <p:nvPr/>
          </p:nvSpPr>
          <p:spPr bwMode="auto">
            <a:xfrm>
              <a:off x="17526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29" name="Oval 13"/>
            <p:cNvSpPr>
              <a:spLocks noChangeArrowheads="1"/>
            </p:cNvSpPr>
            <p:nvPr/>
          </p:nvSpPr>
          <p:spPr bwMode="auto">
            <a:xfrm>
              <a:off x="14478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30" name="Oval 14"/>
            <p:cNvSpPr>
              <a:spLocks noChangeArrowheads="1"/>
            </p:cNvSpPr>
            <p:nvPr/>
          </p:nvSpPr>
          <p:spPr bwMode="auto">
            <a:xfrm>
              <a:off x="1143000" y="3352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31" name="Oval 15"/>
            <p:cNvSpPr>
              <a:spLocks noChangeArrowheads="1"/>
            </p:cNvSpPr>
            <p:nvPr/>
          </p:nvSpPr>
          <p:spPr bwMode="auto">
            <a:xfrm>
              <a:off x="22860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32" name="Oval 16"/>
            <p:cNvSpPr>
              <a:spLocks noChangeArrowheads="1"/>
            </p:cNvSpPr>
            <p:nvPr/>
          </p:nvSpPr>
          <p:spPr bwMode="auto">
            <a:xfrm>
              <a:off x="2438400" y="34290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33" name="Oval 17"/>
            <p:cNvSpPr>
              <a:spLocks noChangeArrowheads="1"/>
            </p:cNvSpPr>
            <p:nvPr/>
          </p:nvSpPr>
          <p:spPr bwMode="auto">
            <a:xfrm>
              <a:off x="1524000" y="25146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34" name="Oval 18"/>
            <p:cNvSpPr>
              <a:spLocks noChangeArrowheads="1"/>
            </p:cNvSpPr>
            <p:nvPr/>
          </p:nvSpPr>
          <p:spPr bwMode="auto">
            <a:xfrm>
              <a:off x="2057400" y="30480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735" name="Oval 19"/>
            <p:cNvSpPr>
              <a:spLocks noChangeArrowheads="1"/>
            </p:cNvSpPr>
            <p:nvPr/>
          </p:nvSpPr>
          <p:spPr bwMode="auto">
            <a:xfrm>
              <a:off x="1295400" y="25908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36" name="Oval 20"/>
            <p:cNvSpPr>
              <a:spLocks noChangeArrowheads="1"/>
            </p:cNvSpPr>
            <p:nvPr/>
          </p:nvSpPr>
          <p:spPr bwMode="auto">
            <a:xfrm>
              <a:off x="1524000" y="2209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9737" name="Oval 21"/>
            <p:cNvSpPr>
              <a:spLocks noChangeArrowheads="1"/>
            </p:cNvSpPr>
            <p:nvPr/>
          </p:nvSpPr>
          <p:spPr bwMode="auto">
            <a:xfrm>
              <a:off x="2667000" y="3124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sz="1200">
                  <a:solidFill>
                    <a:srgbClr val="FF0000"/>
                  </a:solidFill>
                </a:rPr>
                <a:t>0</a:t>
              </a:r>
            </a:p>
          </p:txBody>
        </p:sp>
      </p:grp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5029200" y="1793155"/>
            <a:ext cx="3733800" cy="1676400"/>
          </a:xfr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eaLnBrk="1" hangingPunct="1">
              <a:spcBef>
                <a:spcPts val="300"/>
              </a:spcBef>
              <a:buFont typeface="Wingdings" pitchFamily="2" charset="2"/>
              <a:buNone/>
              <a:defRPr/>
            </a:pPr>
            <a:r>
              <a:rPr lang="en-US" sz="1400" b="1" dirty="0"/>
              <a:t>Map()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Input: </a:t>
            </a:r>
          </a:p>
          <a:p>
            <a:pPr lvl="1" eaLnBrk="1" hangingPunct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 dirty="0"/>
              <a:t>All points</a:t>
            </a:r>
          </a:p>
          <a:p>
            <a:pPr lvl="1" eaLnBrk="1" hangingPunct="1">
              <a:spcBef>
                <a:spcPts val="300"/>
              </a:spcBef>
              <a:buFont typeface="Arial" charset="0"/>
              <a:buChar char="–"/>
              <a:defRPr/>
            </a:pPr>
            <a:r>
              <a:rPr lang="en-US" sz="1400" dirty="0"/>
              <a:t>query point </a:t>
            </a:r>
            <a:r>
              <a:rPr lang="en-US" sz="1400" b="1" dirty="0"/>
              <a:t>p</a:t>
            </a:r>
            <a:endParaRPr lang="en-US" sz="2000" dirty="0"/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Output: k nearest neighbors (local)</a:t>
            </a:r>
          </a:p>
          <a:p>
            <a:pPr eaLnBrk="1" hangingPunct="1">
              <a:spcBef>
                <a:spcPts val="300"/>
              </a:spcBef>
              <a:defRPr/>
            </a:pPr>
            <a:r>
              <a:rPr lang="en-US" sz="1400" dirty="0"/>
              <a:t>Emit the k closest points to p </a:t>
            </a:r>
          </a:p>
        </p:txBody>
      </p:sp>
      <p:sp>
        <p:nvSpPr>
          <p:cNvPr id="29704" name="Slide Number Placeholder 2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DA05B73-727E-41DD-922B-CA2EAAF76D1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/>
          </a:p>
        </p:txBody>
      </p:sp>
      <p:sp>
        <p:nvSpPr>
          <p:cNvPr id="29705" name="Oval 8"/>
          <p:cNvSpPr>
            <a:spLocks noChangeArrowheads="1"/>
          </p:cNvSpPr>
          <p:nvPr/>
        </p:nvSpPr>
        <p:spPr bwMode="auto">
          <a:xfrm>
            <a:off x="1371600" y="2133600"/>
            <a:ext cx="152400" cy="152400"/>
          </a:xfrm>
          <a:prstGeom prst="ellipse">
            <a:avLst/>
          </a:prstGeom>
          <a:solidFill>
            <a:srgbClr val="C00000"/>
          </a:solidFill>
          <a:ln w="12700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endParaRPr lang="en-US" sz="1200">
              <a:solidFill>
                <a:srgbClr val="FF0000"/>
              </a:solidFill>
            </a:endParaRPr>
          </a:p>
        </p:txBody>
      </p:sp>
      <p:grpSp>
        <p:nvGrpSpPr>
          <p:cNvPr id="29706" name="Group 24"/>
          <p:cNvGrpSpPr>
            <a:grpSpLocks/>
          </p:cNvGrpSpPr>
          <p:nvPr/>
        </p:nvGrpSpPr>
        <p:grpSpPr bwMode="auto">
          <a:xfrm>
            <a:off x="152400" y="4114800"/>
            <a:ext cx="2286000" cy="1219200"/>
            <a:chOff x="838200" y="4114800"/>
            <a:chExt cx="2286000" cy="1219200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838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Map1 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Map2</a:t>
              </a:r>
            </a:p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Query point</a:t>
              </a:r>
            </a:p>
          </p:txBody>
        </p:sp>
        <p:sp>
          <p:nvSpPr>
            <p:cNvPr id="29718" name="Oval 15"/>
            <p:cNvSpPr>
              <a:spLocks noChangeArrowheads="1"/>
            </p:cNvSpPr>
            <p:nvPr/>
          </p:nvSpPr>
          <p:spPr bwMode="auto">
            <a:xfrm>
              <a:off x="2743200" y="5029200"/>
              <a:ext cx="152400" cy="152400"/>
            </a:xfrm>
            <a:prstGeom prst="ellipse">
              <a:avLst/>
            </a:prstGeom>
            <a:solidFill>
              <a:srgbClr val="C00000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9719" name="Oval 27"/>
            <p:cNvSpPr>
              <a:spLocks noChangeArrowheads="1"/>
            </p:cNvSpPr>
            <p:nvPr/>
          </p:nvSpPr>
          <p:spPr bwMode="auto">
            <a:xfrm>
              <a:off x="2743200" y="4267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  <p:sp>
          <p:nvSpPr>
            <p:cNvPr id="29720" name="Oval 28"/>
            <p:cNvSpPr>
              <a:spLocks noChangeArrowheads="1"/>
            </p:cNvSpPr>
            <p:nvPr/>
          </p:nvSpPr>
          <p:spPr bwMode="auto">
            <a:xfrm>
              <a:off x="2743200" y="4613364"/>
              <a:ext cx="152400" cy="152400"/>
            </a:xfrm>
            <a:prstGeom prst="ellipse">
              <a:avLst/>
            </a:prstGeom>
            <a:solidFill>
              <a:schemeClr val="tx1"/>
            </a:solidFill>
            <a:ln w="12700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endParaRPr lang="en-US"/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>
          <a:xfrm>
            <a:off x="5029200" y="3657600"/>
            <a:ext cx="3733800" cy="1828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  <a:defRPr/>
            </a:pPr>
            <a:r>
              <a:rPr lang="en-US" sz="1400" b="1" kern="0" dirty="0">
                <a:latin typeface="+mn-lt"/>
                <a:cs typeface="+mn-cs"/>
              </a:rPr>
              <a:t>Reduce()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Input: 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latin typeface="+mn-lt"/>
                <a:cs typeface="+mn-cs"/>
              </a:rPr>
              <a:t>Key: null;  values: local neighbors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80000"/>
              <a:buFont typeface="Arial" charset="0"/>
              <a:buChar char="–"/>
              <a:defRPr/>
            </a:pPr>
            <a:r>
              <a:rPr lang="en-US" sz="1400" kern="0" dirty="0">
                <a:latin typeface="+mn-lt"/>
                <a:cs typeface="+mn-cs"/>
              </a:rPr>
              <a:t>q</a:t>
            </a:r>
            <a:r>
              <a:rPr lang="en-US" sz="1400" kern="0" dirty="0" err="1">
                <a:latin typeface="+mn-lt"/>
                <a:cs typeface="+mn-cs"/>
              </a:rPr>
              <a:t>uery</a:t>
            </a:r>
            <a:r>
              <a:rPr lang="en-US" sz="1400" kern="0" dirty="0">
                <a:latin typeface="+mn-lt"/>
                <a:cs typeface="+mn-cs"/>
              </a:rPr>
              <a:t> point </a:t>
            </a:r>
            <a:r>
              <a:rPr lang="en-US" sz="1400" b="1" kern="0" dirty="0">
                <a:latin typeface="+mn-lt"/>
                <a:cs typeface="+mn-cs"/>
              </a:rPr>
              <a:t>p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Output: k nearest neighbors (global)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1400" kern="0" dirty="0">
                <a:latin typeface="+mn-lt"/>
                <a:cs typeface="+mn-cs"/>
              </a:rPr>
              <a:t>Emit the k closest points to </a:t>
            </a:r>
            <a:r>
              <a:rPr lang="en-US" sz="1400" b="1" kern="0" dirty="0">
                <a:latin typeface="+mn-lt"/>
                <a:cs typeface="+mn-cs"/>
              </a:rPr>
              <a:t>p</a:t>
            </a:r>
            <a:r>
              <a:rPr lang="en-US" sz="1400" kern="0" dirty="0">
                <a:latin typeface="+mn-lt"/>
                <a:cs typeface="+mn-cs"/>
              </a:rPr>
              <a:t> among all local neighbors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514600" y="4114800"/>
            <a:ext cx="2286000" cy="1219200"/>
            <a:chOff x="2743200" y="4114800"/>
            <a:chExt cx="2286000" cy="1219200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2743200" y="4114800"/>
              <a:ext cx="2286000" cy="12192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buClr>
                  <a:schemeClr val="accent2"/>
                </a:buClr>
                <a:buFont typeface="Wingdings" pitchFamily="2" charset="2"/>
                <a:buNone/>
                <a:defRPr/>
              </a:pPr>
              <a:r>
                <a:rPr lang="en-US" dirty="0"/>
                <a:t>Reduce</a:t>
              </a:r>
            </a:p>
          </p:txBody>
        </p:sp>
        <p:sp>
          <p:nvSpPr>
            <p:cNvPr id="29714" name="Oval 36"/>
            <p:cNvSpPr>
              <a:spLocks noChangeArrowheads="1"/>
            </p:cNvSpPr>
            <p:nvPr/>
          </p:nvSpPr>
          <p:spPr bwMode="auto">
            <a:xfrm>
              <a:off x="4267200" y="4544960"/>
              <a:ext cx="609600" cy="381000"/>
            </a:xfrm>
            <a:prstGeom prst="ellipse">
              <a:avLst/>
            </a:prstGeom>
            <a:solidFill>
              <a:srgbClr val="FAFF21">
                <a:alpha val="8313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990600" y="2286000"/>
            <a:ext cx="838200" cy="457200"/>
          </a:xfrm>
          <a:prstGeom prst="ellipse">
            <a:avLst/>
          </a:prstGeom>
          <a:solidFill>
            <a:schemeClr val="tx1">
              <a:alpha val="38823"/>
            </a:scheme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1219200" y="1981200"/>
            <a:ext cx="609600" cy="533400"/>
          </a:xfrm>
          <a:prstGeom prst="ellipse">
            <a:avLst/>
          </a:prstGeom>
          <a:solidFill>
            <a:srgbClr val="FFFF00">
              <a:alpha val="38823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algn="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19576" y="17042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6044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6" grpId="0" animBg="1"/>
      <p:bldP spid="36" grpId="1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895600" y="4191000"/>
            <a:ext cx="2286000" cy="609600"/>
            <a:chOff x="2895600" y="4191000"/>
            <a:chExt cx="2286000" cy="609600"/>
          </a:xfrm>
        </p:grpSpPr>
        <p:pic>
          <p:nvPicPr>
            <p:cNvPr id="31747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95600" y="4495800"/>
              <a:ext cx="2286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6" name="Rectangle 49"/>
            <p:cNvSpPr>
              <a:spLocks noChangeArrowheads="1"/>
            </p:cNvSpPr>
            <p:nvPr/>
          </p:nvSpPr>
          <p:spPr bwMode="auto">
            <a:xfrm>
              <a:off x="3886200" y="4191000"/>
              <a:ext cx="5207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/>
                <a:t>T</a:t>
              </a:r>
              <a:r>
                <a:rPr lang="en-US" i="1" baseline="-25000"/>
                <a:t>1w</a:t>
              </a:r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95600" y="5029200"/>
            <a:ext cx="2290763" cy="685800"/>
            <a:chOff x="2895600" y="5029200"/>
            <a:chExt cx="2290763" cy="685800"/>
          </a:xfrm>
        </p:grpSpPr>
        <p:pic>
          <p:nvPicPr>
            <p:cNvPr id="3174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5600" y="5410200"/>
              <a:ext cx="22907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7" name="Rectangle 50"/>
            <p:cNvSpPr>
              <a:spLocks noChangeArrowheads="1"/>
            </p:cNvSpPr>
            <p:nvPr/>
          </p:nvSpPr>
          <p:spPr bwMode="auto">
            <a:xfrm>
              <a:off x="3886200" y="5029200"/>
              <a:ext cx="5207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/>
                <a:t>T</a:t>
              </a:r>
              <a:r>
                <a:rPr lang="en-US" i="1" baseline="-25000" dirty="0"/>
                <a:t>2w</a:t>
              </a:r>
              <a:endParaRPr lang="en-US" dirty="0"/>
            </a:p>
          </p:txBody>
        </p:sp>
      </p:grpSp>
      <p:sp>
        <p:nvSpPr>
          <p:cNvPr id="3174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</a:t>
            </a:r>
            <a:r>
              <a:rPr lang="en-US" dirty="0" err="1"/>
              <a:t>Bayes</a:t>
            </a:r>
            <a:endParaRPr lang="en-US" dirty="0"/>
          </a:p>
        </p:txBody>
      </p:sp>
      <p:sp>
        <p:nvSpPr>
          <p:cNvPr id="3174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393DD955-A8E8-44B5-8108-F5D8B91D32E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dirty="0"/>
          </a:p>
        </p:txBody>
      </p:sp>
      <p:sp>
        <p:nvSpPr>
          <p:cNvPr id="31750" name="Content Placeholder 5"/>
          <p:cNvSpPr>
            <a:spLocks noGrp="1"/>
          </p:cNvSpPr>
          <p:nvPr>
            <p:ph idx="1"/>
          </p:nvPr>
        </p:nvSpPr>
        <p:spPr>
          <a:xfrm>
            <a:off x="292106" y="1863588"/>
            <a:ext cx="8458200" cy="15240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800" dirty="0"/>
              <a:t>Formulation: </a:t>
            </a:r>
          </a:p>
          <a:p>
            <a:pPr eaLnBrk="1" hangingPunct="1"/>
            <a:r>
              <a:rPr lang="en-US" sz="2800" dirty="0"/>
              <a:t>Parameter estimation</a:t>
            </a:r>
          </a:p>
          <a:p>
            <a:pPr lvl="1" eaLnBrk="1" hangingPunct="1"/>
            <a:r>
              <a:rPr lang="en-US" sz="2400" dirty="0"/>
              <a:t>Class prior: </a:t>
            </a:r>
          </a:p>
          <a:p>
            <a:pPr lvl="1" eaLnBrk="1" hangingPunct="1"/>
            <a:r>
              <a:rPr lang="en-US" sz="2400" dirty="0"/>
              <a:t>Conditional probability:</a:t>
            </a:r>
          </a:p>
          <a:p>
            <a:endParaRPr lang="en-US" sz="2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-76200" y="3962400"/>
            <a:ext cx="2590800" cy="2502932"/>
            <a:chOff x="-76200" y="3962400"/>
            <a:chExt cx="2590800" cy="2502932"/>
          </a:xfrm>
        </p:grpSpPr>
        <p:pic>
          <p:nvPicPr>
            <p:cNvPr id="31751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41148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58674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8600" y="47244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3340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2400" y="4419600"/>
              <a:ext cx="2286000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50292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" y="5638800"/>
              <a:ext cx="2290763" cy="15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8" name="TextBox 26"/>
            <p:cNvSpPr txBox="1">
              <a:spLocks noChangeArrowheads="1"/>
            </p:cNvSpPr>
            <p:nvPr/>
          </p:nvSpPr>
          <p:spPr bwMode="auto">
            <a:xfrm>
              <a:off x="-76200" y="39624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d1</a:t>
              </a:r>
            </a:p>
          </p:txBody>
        </p:sp>
        <p:sp>
          <p:nvSpPr>
            <p:cNvPr id="31759" name="TextBox 27"/>
            <p:cNvSpPr txBox="1">
              <a:spLocks noChangeArrowheads="1"/>
            </p:cNvSpPr>
            <p:nvPr/>
          </p:nvSpPr>
          <p:spPr bwMode="auto">
            <a:xfrm>
              <a:off x="-76200" y="42672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d2</a:t>
              </a:r>
            </a:p>
          </p:txBody>
        </p:sp>
        <p:sp>
          <p:nvSpPr>
            <p:cNvPr id="31760" name="TextBox 28"/>
            <p:cNvSpPr txBox="1">
              <a:spLocks noChangeArrowheads="1"/>
            </p:cNvSpPr>
            <p:nvPr/>
          </p:nvSpPr>
          <p:spPr bwMode="auto">
            <a:xfrm>
              <a:off x="-76200" y="45720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d3</a:t>
              </a:r>
            </a:p>
          </p:txBody>
        </p:sp>
        <p:sp>
          <p:nvSpPr>
            <p:cNvPr id="31761" name="TextBox 29"/>
            <p:cNvSpPr txBox="1">
              <a:spLocks noChangeArrowheads="1"/>
            </p:cNvSpPr>
            <p:nvPr/>
          </p:nvSpPr>
          <p:spPr bwMode="auto">
            <a:xfrm>
              <a:off x="-76200" y="48768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d4</a:t>
              </a:r>
            </a:p>
          </p:txBody>
        </p:sp>
        <p:sp>
          <p:nvSpPr>
            <p:cNvPr id="31762" name="TextBox 30"/>
            <p:cNvSpPr txBox="1">
              <a:spLocks noChangeArrowheads="1"/>
            </p:cNvSpPr>
            <p:nvPr/>
          </p:nvSpPr>
          <p:spPr bwMode="auto">
            <a:xfrm>
              <a:off x="-76200" y="51816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d5</a:t>
              </a:r>
            </a:p>
          </p:txBody>
        </p:sp>
        <p:sp>
          <p:nvSpPr>
            <p:cNvPr id="31763" name="TextBox 31"/>
            <p:cNvSpPr txBox="1">
              <a:spLocks noChangeArrowheads="1"/>
            </p:cNvSpPr>
            <p:nvPr/>
          </p:nvSpPr>
          <p:spPr bwMode="auto">
            <a:xfrm>
              <a:off x="-76200" y="54864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d6</a:t>
              </a:r>
            </a:p>
          </p:txBody>
        </p:sp>
        <p:sp>
          <p:nvSpPr>
            <p:cNvPr id="31764" name="TextBox 32"/>
            <p:cNvSpPr txBox="1">
              <a:spLocks noChangeArrowheads="1"/>
            </p:cNvSpPr>
            <p:nvPr/>
          </p:nvSpPr>
          <p:spPr bwMode="auto">
            <a:xfrm>
              <a:off x="-76200" y="5791200"/>
              <a:ext cx="4413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d7</a:t>
              </a:r>
            </a:p>
          </p:txBody>
        </p:sp>
        <p:sp>
          <p:nvSpPr>
            <p:cNvPr id="31765" name="TextBox 34"/>
            <p:cNvSpPr txBox="1">
              <a:spLocks noChangeArrowheads="1"/>
            </p:cNvSpPr>
            <p:nvPr/>
          </p:nvSpPr>
          <p:spPr bwMode="auto">
            <a:xfrm>
              <a:off x="838200" y="6096000"/>
              <a:ext cx="139018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Term vector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38400" y="4114800"/>
            <a:ext cx="1155700" cy="706438"/>
            <a:chOff x="2438400" y="4114800"/>
            <a:chExt cx="1155700" cy="706438"/>
          </a:xfrm>
        </p:grpSpPr>
        <p:sp>
          <p:nvSpPr>
            <p:cNvPr id="31766" name="TextBox 35"/>
            <p:cNvSpPr txBox="1">
              <a:spLocks noChangeArrowheads="1"/>
            </p:cNvSpPr>
            <p:nvPr/>
          </p:nvSpPr>
          <p:spPr bwMode="auto">
            <a:xfrm>
              <a:off x="2543175" y="4267200"/>
              <a:ext cx="1050925" cy="554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c1:</a:t>
              </a:r>
            </a:p>
            <a:p>
              <a:r>
                <a:rPr lang="en-US" sz="1200" i="1" dirty="0"/>
                <a:t>N</a:t>
              </a:r>
              <a:r>
                <a:rPr lang="en-US" sz="1200" i="1" baseline="-25000" dirty="0"/>
                <a:t>1</a:t>
              </a:r>
              <a:r>
                <a:rPr lang="en-US" sz="1200" dirty="0"/>
                <a:t>=3</a:t>
              </a:r>
            </a:p>
          </p:txBody>
        </p:sp>
        <p:sp>
          <p:nvSpPr>
            <p:cNvPr id="31768" name="Right Brace 37"/>
            <p:cNvSpPr>
              <a:spLocks/>
            </p:cNvSpPr>
            <p:nvPr/>
          </p:nvSpPr>
          <p:spPr bwMode="auto">
            <a:xfrm>
              <a:off x="2438400" y="4114800"/>
              <a:ext cx="152400" cy="6858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38400" y="4953000"/>
            <a:ext cx="631825" cy="1166813"/>
            <a:chOff x="2438400" y="4953000"/>
            <a:chExt cx="631825" cy="1166813"/>
          </a:xfrm>
        </p:grpSpPr>
        <p:sp>
          <p:nvSpPr>
            <p:cNvPr id="31767" name="TextBox 36"/>
            <p:cNvSpPr txBox="1">
              <a:spLocks noChangeArrowheads="1"/>
            </p:cNvSpPr>
            <p:nvPr/>
          </p:nvSpPr>
          <p:spPr bwMode="auto">
            <a:xfrm>
              <a:off x="2543175" y="5287963"/>
              <a:ext cx="52705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c2:</a:t>
              </a:r>
            </a:p>
            <a:p>
              <a:r>
                <a:rPr lang="en-US" sz="1200" i="1" dirty="0"/>
                <a:t>N</a:t>
              </a:r>
              <a:r>
                <a:rPr lang="en-US" sz="1200" i="1" baseline="-25000" dirty="0"/>
                <a:t>2</a:t>
              </a:r>
              <a:r>
                <a:rPr lang="en-US" sz="1200" dirty="0"/>
                <a:t>=4</a:t>
              </a:r>
            </a:p>
            <a:p>
              <a:endParaRPr lang="en-US" dirty="0"/>
            </a:p>
          </p:txBody>
        </p:sp>
        <p:sp>
          <p:nvSpPr>
            <p:cNvPr id="31769" name="Right Brace 38"/>
            <p:cNvSpPr>
              <a:spLocks/>
            </p:cNvSpPr>
            <p:nvPr/>
          </p:nvSpPr>
          <p:spPr bwMode="auto">
            <a:xfrm>
              <a:off x="2438400" y="4953000"/>
              <a:ext cx="152400" cy="1066800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/>
            </a:p>
          </p:txBody>
        </p:sp>
      </p:grpSp>
      <p:sp>
        <p:nvSpPr>
          <p:cNvPr id="31781" name="TextBox 18"/>
          <p:cNvSpPr txBox="1">
            <a:spLocks noChangeArrowheads="1"/>
          </p:cNvSpPr>
          <p:nvPr/>
        </p:nvSpPr>
        <p:spPr bwMode="auto">
          <a:xfrm>
            <a:off x="3815044" y="2701649"/>
            <a:ext cx="3886200" cy="3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where </a:t>
            </a:r>
            <a:r>
              <a:rPr lang="en-US" i="1" dirty="0" err="1"/>
              <a:t>N</a:t>
            </a:r>
            <a:r>
              <a:rPr lang="en-US" i="1" baseline="-25000" dirty="0" err="1"/>
              <a:t>c</a:t>
            </a:r>
            <a:r>
              <a:rPr lang="en-US" i="1" dirty="0"/>
              <a:t> </a:t>
            </a:r>
            <a:r>
              <a:rPr lang="en-US" dirty="0"/>
              <a:t>is #docs in </a:t>
            </a:r>
            <a:r>
              <a:rPr lang="en-US" i="1" dirty="0" err="1"/>
              <a:t>c</a:t>
            </a:r>
            <a:r>
              <a:rPr lang="en-US" dirty="0"/>
              <a:t>, </a:t>
            </a:r>
            <a:r>
              <a:rPr lang="en-US" i="1" dirty="0"/>
              <a:t>N</a:t>
            </a:r>
            <a:r>
              <a:rPr lang="en-US" dirty="0"/>
              <a:t> is #docs</a:t>
            </a:r>
          </a:p>
        </p:txBody>
      </p:sp>
      <p:sp>
        <p:nvSpPr>
          <p:cNvPr id="31779" name="TextBox 25"/>
          <p:cNvSpPr txBox="1">
            <a:spLocks noChangeArrowheads="1"/>
          </p:cNvSpPr>
          <p:nvPr/>
        </p:nvSpPr>
        <p:spPr bwMode="auto">
          <a:xfrm>
            <a:off x="3962299" y="3429000"/>
            <a:ext cx="39930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 err="1"/>
              <a:t>T</a:t>
            </a:r>
            <a:r>
              <a:rPr lang="en-US" i="1" baseline="-25000" dirty="0" err="1"/>
              <a:t>cw</a:t>
            </a:r>
            <a:r>
              <a:rPr lang="en-US" i="1" dirty="0"/>
              <a:t> </a:t>
            </a:r>
            <a:r>
              <a:rPr lang="en-US" dirty="0"/>
              <a:t>is # of occurrences of w in class </a:t>
            </a:r>
            <a:r>
              <a:rPr lang="en-US" i="1" dirty="0"/>
              <a:t>c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181600" y="4038600"/>
            <a:ext cx="3810000" cy="203132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Goals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number of docs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number of docs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word count histogram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word count in c:</a:t>
            </a:r>
            <a:r>
              <a:rPr lang="en-US" sz="2000" dirty="0">
                <a:latin typeface="Symbol"/>
                <a:cs typeface="Arial" pitchFamily="34" charset="0"/>
                <a:sym typeface="Symbol"/>
              </a:rPr>
              <a:t></a:t>
            </a:r>
            <a:r>
              <a:rPr lang="en-US" sz="2000" i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’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8600" lvl="1" indent="-228600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31216" y="1852028"/>
            <a:ext cx="42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/>
              <a:t> is a class label, d is a doc, w is a word</a:t>
            </a:r>
          </a:p>
        </p:txBody>
      </p:sp>
      <p:pic>
        <p:nvPicPr>
          <p:cNvPr id="43" name="Picture 42" descr="Screen shot 2010-07-20 at 10.00.5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646" y="1909920"/>
            <a:ext cx="2454908" cy="298453"/>
          </a:xfrm>
          <a:prstGeom prst="rect">
            <a:avLst/>
          </a:prstGeom>
        </p:spPr>
      </p:pic>
      <p:pic>
        <p:nvPicPr>
          <p:cNvPr id="44" name="Picture 43" descr="Screen shot 2010-07-20 at 10.03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2295" y="2692220"/>
            <a:ext cx="1205660" cy="339092"/>
          </a:xfrm>
          <a:prstGeom prst="rect">
            <a:avLst/>
          </a:prstGeom>
        </p:spPr>
      </p:pic>
      <p:pic>
        <p:nvPicPr>
          <p:cNvPr id="45" name="Picture 44" descr="Screen shot 2010-07-20 at 10.03.38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5747" y="3370689"/>
            <a:ext cx="1837705" cy="5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Map</a:t>
            </a:r>
            <a:r>
              <a:rPr lang="en-US" sz="3200" b="1" dirty="0">
                <a:solidFill>
                  <a:srgbClr val="C00000"/>
                </a:solidFill>
              </a:rPr>
              <a:t>Reduce</a:t>
            </a:r>
            <a:r>
              <a:rPr lang="en-US" sz="3200" dirty="0"/>
              <a:t>: Naïve </a:t>
            </a:r>
            <a:r>
              <a:rPr lang="en-US" sz="3200" dirty="0" err="1"/>
              <a:t>Bayes</a:t>
            </a:r>
            <a:endParaRPr lang="en-US" sz="3200" dirty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417E502-3833-45B3-986F-74E424A827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562600" y="1447800"/>
            <a:ext cx="3429000" cy="25146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ClassPrior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Map(doc):  </a:t>
            </a:r>
            <a:br>
              <a:rPr lang="en-US" sz="1400" b="1" kern="0" dirty="0">
                <a:latin typeface="+mn-lt"/>
                <a:cs typeface="+mn-cs"/>
              </a:rPr>
            </a:br>
            <a:r>
              <a:rPr lang="en-US" sz="1400" kern="0" dirty="0">
                <a:latin typeface="+mn-lt"/>
                <a:cs typeface="+mn-cs"/>
              </a:rPr>
              <a:t>Emit(</a:t>
            </a:r>
            <a:r>
              <a:rPr lang="en-US" sz="1400" kern="0" dirty="0" err="1">
                <a:latin typeface="+mn-lt"/>
                <a:cs typeface="+mn-cs"/>
              </a:rPr>
              <a:t>class_id</a:t>
            </a:r>
            <a:r>
              <a:rPr lang="en-US" sz="1400" kern="0" dirty="0">
                <a:latin typeface="+mn-lt"/>
                <a:cs typeface="+mn-cs"/>
              </a:rPr>
              <a:t>, (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doc_id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doc_length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)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Combine()/Reduce()</a:t>
            </a:r>
          </a:p>
          <a:p>
            <a:pPr marL="2286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i="1" kern="0" baseline="-25000" dirty="0">
                <a:latin typeface="+mn-lt"/>
                <a:cs typeface="+mn-cs"/>
              </a:rPr>
              <a:t> </a:t>
            </a:r>
            <a:r>
              <a:rPr lang="en-US" sz="1400" kern="0" dirty="0">
                <a:latin typeface="+mn-lt"/>
                <a:cs typeface="+mn-cs"/>
              </a:rPr>
              <a:t>= 0; </a:t>
            </a:r>
            <a:r>
              <a:rPr lang="en-US" sz="1400" kern="0" dirty="0" err="1">
                <a:latin typeface="Arial" pitchFamily="34" charset="0"/>
                <a:cs typeface="Arial" pitchFamily="34" charset="0"/>
              </a:rPr>
              <a:t>sTcw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  = 0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each </a:t>
            </a:r>
            <a:r>
              <a:rPr lang="en-US" sz="1400" kern="0" dirty="0" err="1">
                <a:latin typeface="+mn-lt"/>
                <a:cs typeface="+mn-cs"/>
              </a:rPr>
              <a:t>doc_id</a:t>
            </a:r>
            <a:r>
              <a:rPr lang="en-US" sz="1400" kern="0" dirty="0">
                <a:latin typeface="+mn-lt"/>
                <a:cs typeface="+mn-cs"/>
              </a:rPr>
              <a:t>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kern="0" dirty="0">
                <a:latin typeface="+mn-lt"/>
                <a:cs typeface="+mn-cs"/>
              </a:rPr>
              <a:t>++;  </a:t>
            </a:r>
            <a:r>
              <a:rPr lang="en-US" sz="1400" kern="0" dirty="0" err="1">
                <a:latin typeface="+mn-lt"/>
                <a:cs typeface="+mn-cs"/>
              </a:rPr>
              <a:t>sTcw</a:t>
            </a:r>
            <a:r>
              <a:rPr lang="en-US" sz="1400" kern="0" dirty="0">
                <a:latin typeface="+mn-lt"/>
                <a:cs typeface="+mn-cs"/>
              </a:rPr>
              <a:t> +=</a:t>
            </a:r>
            <a:r>
              <a:rPr lang="en-US" sz="1400" kern="0" dirty="0" err="1">
                <a:latin typeface="+mn-lt"/>
                <a:cs typeface="+mn-cs"/>
              </a:rPr>
              <a:t>doc_length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Emit(c, (</a:t>
            </a:r>
            <a:r>
              <a:rPr lang="en-US" sz="1400" i="1" kern="0" dirty="0" err="1">
                <a:latin typeface="+mn-lt"/>
                <a:cs typeface="+mn-cs"/>
              </a:rPr>
              <a:t>N</a:t>
            </a:r>
            <a:r>
              <a:rPr lang="en-US" sz="1400" i="1" kern="0" baseline="-25000" dirty="0" err="1">
                <a:latin typeface="+mn-lt"/>
                <a:cs typeface="+mn-cs"/>
              </a:rPr>
              <a:t>c</a:t>
            </a:r>
            <a:r>
              <a:rPr lang="en-US" sz="1400" kern="0" dirty="0">
                <a:latin typeface="+mn-lt"/>
                <a:cs typeface="+mn-cs"/>
              </a:rPr>
              <a:t> , </a:t>
            </a:r>
            <a:r>
              <a:rPr lang="en-US" sz="1400" kern="0" dirty="0" err="1"/>
              <a:t>sTcw</a:t>
            </a:r>
            <a:r>
              <a:rPr lang="en-US" sz="1400" kern="0" dirty="0"/>
              <a:t>))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0" y="4343400"/>
            <a:ext cx="5486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en-US" sz="2400" kern="0" dirty="0">
                <a:latin typeface="+mn-lt"/>
                <a:cs typeface="+mn-cs"/>
              </a:rPr>
              <a:t>Naïve </a:t>
            </a:r>
            <a:r>
              <a:rPr lang="en-US" sz="2400" kern="0" dirty="0" err="1">
                <a:latin typeface="+mn-lt"/>
                <a:cs typeface="+mn-cs"/>
              </a:rPr>
              <a:t>Bayes</a:t>
            </a:r>
            <a:r>
              <a:rPr lang="en-US" sz="2400" kern="0" dirty="0">
                <a:latin typeface="+mn-lt"/>
                <a:cs typeface="+mn-cs"/>
              </a:rPr>
              <a:t> can be implemented using MapReduce jobs of histogram computation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562600" y="4114800"/>
            <a:ext cx="3429000" cy="2590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/>
          <a:lstStyle/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1400" b="1" kern="0" dirty="0" err="1">
                <a:latin typeface="+mn-lt"/>
                <a:cs typeface="+mn-cs"/>
              </a:rPr>
              <a:t>ConditionalProbability</a:t>
            </a:r>
            <a:r>
              <a:rPr lang="en-US" sz="1400" b="1" kern="0" dirty="0">
                <a:latin typeface="+mn-lt"/>
                <a:cs typeface="+mn-cs"/>
              </a:rPr>
              <a:t>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Map(doc):  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Arial" pitchFamily="34" charset="0"/>
                <a:cs typeface="Arial" pitchFamily="34" charset="0"/>
              </a:rPr>
              <a:t>For each word w in doc: </a:t>
            </a: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Arial" pitchFamily="34" charset="0"/>
                <a:cs typeface="Arial" pitchFamily="34" charset="0"/>
              </a:rPr>
              <a:t>Emit(pair(c, w) , 1)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defRPr/>
            </a:pPr>
            <a:r>
              <a:rPr lang="en-US" sz="1400" b="1" kern="0" dirty="0">
                <a:latin typeface="+mn-lt"/>
                <a:cs typeface="+mn-cs"/>
              </a:rPr>
              <a:t>Combine()/Reduce()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i="1" kern="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1400" i="1" kern="0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1400" kern="0" baseline="-25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kern="0" dirty="0">
                <a:latin typeface="Arial" pitchFamily="34" charset="0"/>
                <a:cs typeface="Arial" pitchFamily="34" charset="0"/>
              </a:rPr>
              <a:t> = 0</a:t>
            </a:r>
            <a:endParaRPr lang="en-US" sz="1400" kern="0" dirty="0">
              <a:latin typeface="+mn-lt"/>
              <a:cs typeface="+mn-cs"/>
            </a:endParaRP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For each value v: </a:t>
            </a:r>
            <a:r>
              <a:rPr lang="en-US" sz="1400" i="1" kern="0" dirty="0" err="1">
                <a:latin typeface="+mn-lt"/>
                <a:cs typeface="+mn-cs"/>
              </a:rPr>
              <a:t>T</a:t>
            </a:r>
            <a:r>
              <a:rPr lang="en-US" sz="1400" i="1" kern="0" baseline="-25000" dirty="0" err="1">
                <a:latin typeface="+mn-lt"/>
                <a:cs typeface="+mn-cs"/>
              </a:rPr>
              <a:t>cw</a:t>
            </a:r>
            <a:r>
              <a:rPr lang="en-US" sz="1400" kern="0" dirty="0">
                <a:latin typeface="+mn-lt"/>
                <a:cs typeface="+mn-cs"/>
              </a:rPr>
              <a:t> += v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1400" kern="0" dirty="0">
                <a:latin typeface="+mn-lt"/>
                <a:cs typeface="+mn-cs"/>
              </a:rPr>
              <a:t>Emit(pair(c, w) , </a:t>
            </a:r>
            <a:r>
              <a:rPr lang="en-US" sz="1400" i="1" kern="0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1400" i="1" kern="0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1400" kern="0" dirty="0">
                <a:latin typeface="+mn-lt"/>
                <a:cs typeface="+mn-cs"/>
              </a:rPr>
              <a:t>)</a:t>
            </a:r>
          </a:p>
          <a:p>
            <a:pPr marL="228600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685800" lvl="1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  <a:p>
            <a:pPr marL="1143000" lvl="2" indent="-228600" fontAlgn="auto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1400" kern="0" dirty="0">
              <a:latin typeface="+mn-lt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1905000"/>
            <a:ext cx="3810000" cy="2031325"/>
          </a:xfrm>
          <a:prstGeom prst="rect">
            <a:avLst/>
          </a:prstGeom>
          <a:solidFill>
            <a:schemeClr val="accent1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Goals</a:t>
            </a:r>
            <a:r>
              <a:rPr lang="en-US" dirty="0">
                <a:latin typeface="Arial" pitchFamily="34" charset="0"/>
                <a:cs typeface="Arial" pitchFamily="34" charset="0"/>
              </a:rPr>
              <a:t>: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number of docs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number of docs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N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word count histogram in c: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total word count in c:</a:t>
            </a:r>
            <a:r>
              <a:rPr lang="en-US" sz="2000" dirty="0">
                <a:latin typeface="Symbol"/>
                <a:cs typeface="Arial" pitchFamily="34" charset="0"/>
                <a:sym typeface="Symbol"/>
              </a:rPr>
              <a:t></a:t>
            </a:r>
            <a:r>
              <a:rPr lang="en-US" sz="2000" i="1" dirty="0" err="1">
                <a:latin typeface="Arial" pitchFamily="34" charset="0"/>
                <a:cs typeface="Arial" pitchFamily="34" charset="0"/>
              </a:rPr>
              <a:t>T</a:t>
            </a:r>
            <a:r>
              <a:rPr lang="en-US" sz="2000" i="1" baseline="-25000" dirty="0" err="1">
                <a:latin typeface="Arial" pitchFamily="34" charset="0"/>
                <a:cs typeface="Arial" pitchFamily="34" charset="0"/>
              </a:rPr>
              <a:t>cw</a:t>
            </a:r>
            <a:r>
              <a:rPr lang="en-US" sz="2000" i="1" baseline="-25000" dirty="0">
                <a:latin typeface="Arial" pitchFamily="34" charset="0"/>
                <a:cs typeface="Arial" pitchFamily="34" charset="0"/>
              </a:rPr>
              <a:t>’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8600" lvl="1" indent="-228600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315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91" y="286029"/>
            <a:ext cx="8539240" cy="997993"/>
          </a:xfrm>
        </p:spPr>
        <p:txBody>
          <a:bodyPr>
            <a:noAutofit/>
          </a:bodyPr>
          <a:lstStyle/>
          <a:p>
            <a:r>
              <a:rPr lang="en-US" sz="3600" dirty="0"/>
              <a:t>Bigger Picture: Hadoop vs. Other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36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</p:nvPr>
        </p:nvGraphicFramePr>
        <p:xfrm>
          <a:off x="324491" y="1393805"/>
          <a:ext cx="8539240" cy="31908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3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560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Distributed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Hadoop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726">
                <a:tc>
                  <a:txBody>
                    <a:bodyPr/>
                    <a:lstStyle/>
                    <a:p>
                      <a:r>
                        <a:rPr lang="en-US" sz="1400" b="1" dirty="0"/>
                        <a:t>Computing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Notion of transactions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Transaction is the unit of work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Concurrency control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Notion of jobs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Job</a:t>
                      </a:r>
                      <a:r>
                        <a:rPr lang="en-US" sz="1400" baseline="0" dirty="0"/>
                        <a:t> is the unit of work</a:t>
                      </a:r>
                      <a:endParaRPr lang="en-US" sz="14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No c</a:t>
                      </a:r>
                      <a:r>
                        <a:rPr lang="en-US" sz="1400" baseline="0" dirty="0"/>
                        <a:t>oncurrency control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/>
                        <a:t>Data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Structured</a:t>
                      </a:r>
                      <a:r>
                        <a:rPr lang="en-US" sz="1400" baseline="0" dirty="0"/>
                        <a:t> data with known schema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Read/Write mode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Any</a:t>
                      </a:r>
                      <a:r>
                        <a:rPr lang="en-US" sz="1400" baseline="0" dirty="0"/>
                        <a:t> data will fit in any format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(un)(semi)structured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err="1"/>
                        <a:t>ReadOnly</a:t>
                      </a:r>
                      <a:r>
                        <a:rPr lang="en-US" sz="1400" baseline="0" dirty="0"/>
                        <a:t> mode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24">
                <a:tc>
                  <a:txBody>
                    <a:bodyPr/>
                    <a:lstStyle/>
                    <a:p>
                      <a:r>
                        <a:rPr lang="en-US" sz="1400" b="1" dirty="0"/>
                        <a:t>Cost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Expensive</a:t>
                      </a:r>
                      <a:r>
                        <a:rPr lang="en-US" sz="1400" baseline="0" dirty="0"/>
                        <a:t> servers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Cheap commodity machines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545">
                <a:tc>
                  <a:txBody>
                    <a:bodyPr/>
                    <a:lstStyle/>
                    <a:p>
                      <a:r>
                        <a:rPr lang="en-US" sz="1400" b="1" dirty="0"/>
                        <a:t>Fault Tolerance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Failures are rare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Recovery mechanisms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/>
                        <a:t>Failures are common over thousands</a:t>
                      </a:r>
                      <a:r>
                        <a:rPr lang="en-US" sz="1400" baseline="0" dirty="0"/>
                        <a:t> of machines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/>
                        <a:t>Simple yet efficient fault tolerance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60">
                <a:tc>
                  <a:txBody>
                    <a:bodyPr/>
                    <a:lstStyle/>
                    <a:p>
                      <a:r>
                        <a:rPr lang="en-US" sz="1400" b="1" dirty="0"/>
                        <a:t>Key 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Efficiency, optimizations, fine-tuning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Scalability, flexibility, fault tolerance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5" descr="662px-Cloud_comput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31" y="4558859"/>
            <a:ext cx="2888982" cy="17974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1387" y="4668614"/>
            <a:ext cx="5634938" cy="1816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B5A60"/>
              </a:buClr>
            </a:pPr>
            <a:r>
              <a:rPr lang="en-US" sz="1800" b="1" i="1" dirty="0">
                <a:solidFill>
                  <a:srgbClr val="800000"/>
                </a:solidFill>
              </a:rPr>
              <a:t>Cloud Computing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A computing model where any computing infrastructure can run on the cloud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Hardware &amp; Software are provided as remote services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Elastic: grows and shrinks based on the user’s demand</a:t>
            </a:r>
          </a:p>
          <a:p>
            <a:pPr lvl="1">
              <a:buClr>
                <a:srgbClr val="4B5A60"/>
              </a:buClr>
            </a:pPr>
            <a:r>
              <a:rPr lang="en-US" sz="1600" dirty="0">
                <a:solidFill>
                  <a:srgbClr val="000000"/>
                </a:solidFill>
              </a:rPr>
              <a:t>Example: Amazon EC2  </a:t>
            </a:r>
          </a:p>
        </p:txBody>
      </p:sp>
    </p:spTree>
    <p:extLst>
      <p:ext uri="{BB962C8B-B14F-4D97-AF65-F5344CB8AC3E}">
        <p14:creationId xmlns:p14="http://schemas.microsoft.com/office/powerpoint/2010/main" val="414341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87624" y="2420888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45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835696" y="692696"/>
            <a:ext cx="5832772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Limitations of MapReduce</a:t>
            </a:r>
            <a:br>
              <a:rPr lang="en-US" altLang="zh-CN" sz="3200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7584" y="1916832"/>
            <a:ext cx="825176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MapReduce is great at one-pass computation,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but inefficient for </a:t>
            </a:r>
            <a:r>
              <a:rPr lang="en-US" altLang="zh-CN" sz="2800" i="1" dirty="0">
                <a:solidFill>
                  <a:srgbClr val="000000"/>
                </a:solidFill>
                <a:cs typeface="+mn-ea"/>
                <a:sym typeface="+mn-lt"/>
              </a:rPr>
              <a:t>multi-pass </a:t>
            </a: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algorithms</a:t>
            </a:r>
          </a:p>
          <a:p>
            <a:endParaRPr lang="en-US" altLang="zh-CN" sz="2800" dirty="0">
              <a:solidFill>
                <a:srgbClr val="000000"/>
              </a:solidFill>
              <a:cs typeface="+mn-ea"/>
              <a:sym typeface="+mn-lt"/>
            </a:endParaRPr>
          </a:p>
          <a:p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  <a:t>No efficient primitives for data sharing</a:t>
            </a:r>
            <a:br>
              <a:rPr lang="en-US" altLang="zh-CN" sz="28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State between steps goes to distributed file system</a:t>
            </a:r>
            <a:b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</a:br>
            <a:r>
              <a:rPr lang="en-US" altLang="zh-CN" sz="2400" dirty="0">
                <a:solidFill>
                  <a:srgbClr val="000000"/>
                </a:solidFill>
                <a:cs typeface="+mn-ea"/>
                <a:sym typeface="+mn-lt"/>
              </a:rPr>
              <a:t>» Slow due to replication &amp; disk storage</a:t>
            </a:r>
            <a:r>
              <a:rPr lang="en-US" altLang="zh-CN" sz="2800" dirty="0">
                <a:cs typeface="+mn-ea"/>
                <a:sym typeface="+mn-lt"/>
              </a:rPr>
              <a:t> </a:t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115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979712" y="303534"/>
            <a:ext cx="554474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  <a:latin typeface="+mn-lt"/>
                <a:cs typeface="+mn-ea"/>
                <a:sym typeface="+mn-lt"/>
              </a:rPr>
              <a:t>Example: Iterative Apps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0768"/>
            <a:ext cx="6624736" cy="45996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4604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141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dirty="0">
                <a:solidFill>
                  <a:srgbClr val="FF0000"/>
                </a:solidFill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</a:rPr>
              <a:t>w</a:t>
            </a:r>
            <a:r>
              <a:rPr lang="en-US" i="1" baseline="-2500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</a:rPr>
              <a:t>w</a:t>
            </a:r>
            <a:r>
              <a:rPr lang="en-US" i="1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</a:rPr>
              <a:t>w</a:t>
            </a:r>
            <a:r>
              <a:rPr lang="en-US" i="1" baseline="-25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 dirty="0">
                <a:solidFill>
                  <a:srgbClr val="FF0000"/>
                </a:solidFill>
              </a:rPr>
              <a:t>r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</a:rPr>
              <a:t>r</a:t>
            </a:r>
            <a:r>
              <a:rPr lang="en-US" i="1" baseline="-250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i="1">
                <a:solidFill>
                  <a:srgbClr val="FF0000"/>
                </a:solidFill>
              </a:rPr>
              <a:t>r</a:t>
            </a:r>
            <a:r>
              <a:rPr lang="en-US" i="1" baseline="-2500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>
                <a:solidFill>
                  <a:srgbClr val="FF0000"/>
                </a:solidFill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 dirty="0">
                <a:solidFill>
                  <a:srgbClr val="FF0000"/>
                </a:solidFill>
              </a:rPr>
              <a:t>“worker”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>
                <a:solidFill>
                  <a:srgbClr val="FF0000"/>
                </a:solidFill>
              </a:rPr>
              <a:t>“worker”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r>
              <a:rPr lang="en-US" sz="1400">
                <a:solidFill>
                  <a:srgbClr val="FF0000"/>
                </a:solidFill>
              </a:rPr>
              <a:t>“worker”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31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>
                <a:solidFill>
                  <a:srgbClr val="FF0000"/>
                </a:solidFill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00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2400">
                <a:solidFill>
                  <a:srgbClr val="FF0000"/>
                </a:solidFill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0376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987824" y="386161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4000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Spark</a:t>
            </a:r>
            <a:endParaRPr lang="zh-CN" altLang="en-US" sz="4000" b="1" dirty="0">
              <a:solidFill>
                <a:srgbClr val="CC33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388" y="1412776"/>
            <a:ext cx="867645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cs typeface="+mn-ea"/>
                <a:sym typeface="+mn-lt"/>
              </a:rPr>
              <a:t>Unlike the various specialized systems, Spark’s goal was to </a:t>
            </a:r>
            <a:r>
              <a:rPr lang="en-US" altLang="zh-CN" sz="2800" b="1" dirty="0">
                <a:cs typeface="+mn-ea"/>
                <a:sym typeface="+mn-lt"/>
              </a:rPr>
              <a:t>generalize MapReduce</a:t>
            </a:r>
            <a:r>
              <a:rPr lang="en-US" altLang="zh-CN" sz="2800" dirty="0">
                <a:cs typeface="+mn-ea"/>
                <a:sym typeface="+mn-lt"/>
              </a:rPr>
              <a:t> to support new apps within same engine. This allows for an approach which is more efficient for the engine, and much simpler for the end users</a:t>
            </a:r>
            <a:endParaRPr lang="zh-CN" altLang="en-US" sz="2800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04430"/>
            <a:ext cx="7158530" cy="34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28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3255802" y="305642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sz="3600" dirty="0"/>
              <a:t>Motivation</a:t>
            </a:r>
            <a:endParaRPr lang="zh-CN" altLang="en-US" sz="3600" dirty="0"/>
          </a:p>
        </p:txBody>
      </p:sp>
      <p:pic>
        <p:nvPicPr>
          <p:cNvPr id="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0" y="3149046"/>
            <a:ext cx="2107564" cy="645441"/>
          </a:xfrm>
          <a:prstGeom prst="rect">
            <a:avLst/>
          </a:prstGeom>
        </p:spPr>
      </p:pic>
      <p:sp>
        <p:nvSpPr>
          <p:cNvPr id="5" name="Cloud 24"/>
          <p:cNvSpPr/>
          <p:nvPr/>
        </p:nvSpPr>
        <p:spPr>
          <a:xfrm>
            <a:off x="2729350" y="2012282"/>
            <a:ext cx="3699710" cy="2788318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25"/>
          <p:cNvSpPr txBox="1"/>
          <p:nvPr/>
        </p:nvSpPr>
        <p:spPr>
          <a:xfrm>
            <a:off x="119735" y="4167260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General Batch Processing</a:t>
            </a:r>
          </a:p>
        </p:txBody>
      </p:sp>
      <p:sp>
        <p:nvSpPr>
          <p:cNvPr id="7" name="Right Arrow 26"/>
          <p:cNvSpPr/>
          <p:nvPr/>
        </p:nvSpPr>
        <p:spPr>
          <a:xfrm>
            <a:off x="2194089" y="33838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" name="Right Arrow 27"/>
          <p:cNvSpPr/>
          <p:nvPr/>
        </p:nvSpPr>
        <p:spPr>
          <a:xfrm>
            <a:off x="6686235" y="3363482"/>
            <a:ext cx="410892" cy="17577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28"/>
          <p:cNvSpPr txBox="1"/>
          <p:nvPr/>
        </p:nvSpPr>
        <p:spPr>
          <a:xfrm>
            <a:off x="3329740" y="2535655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Pregel</a:t>
            </a:r>
          </a:p>
        </p:txBody>
      </p:sp>
      <p:sp>
        <p:nvSpPr>
          <p:cNvPr id="10" name="TextBox 29"/>
          <p:cNvSpPr txBox="1"/>
          <p:nvPr/>
        </p:nvSpPr>
        <p:spPr>
          <a:xfrm>
            <a:off x="3137236" y="308648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Dremel</a:t>
            </a:r>
          </a:p>
        </p:txBody>
      </p:sp>
      <p:sp>
        <p:nvSpPr>
          <p:cNvPr id="11" name="TextBox 30"/>
          <p:cNvSpPr txBox="1"/>
          <p:nvPr/>
        </p:nvSpPr>
        <p:spPr>
          <a:xfrm>
            <a:off x="3317710" y="3702770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Impala</a:t>
            </a:r>
          </a:p>
        </p:txBody>
      </p:sp>
      <p:sp>
        <p:nvSpPr>
          <p:cNvPr id="12" name="TextBox 31"/>
          <p:cNvSpPr txBox="1"/>
          <p:nvPr/>
        </p:nvSpPr>
        <p:spPr>
          <a:xfrm>
            <a:off x="4123825" y="3847942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GraphLab</a:t>
            </a:r>
          </a:p>
        </p:txBody>
      </p:sp>
      <p:sp>
        <p:nvSpPr>
          <p:cNvPr id="13" name="TextBox 32"/>
          <p:cNvSpPr txBox="1"/>
          <p:nvPr/>
        </p:nvSpPr>
        <p:spPr>
          <a:xfrm>
            <a:off x="4444615" y="2382251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Giraph</a:t>
            </a:r>
          </a:p>
        </p:txBody>
      </p:sp>
      <p:sp>
        <p:nvSpPr>
          <p:cNvPr id="14" name="TextBox 33"/>
          <p:cNvSpPr txBox="1"/>
          <p:nvPr/>
        </p:nvSpPr>
        <p:spPr>
          <a:xfrm>
            <a:off x="4213522" y="2905758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Drill</a:t>
            </a:r>
          </a:p>
        </p:txBody>
      </p:sp>
      <p:sp>
        <p:nvSpPr>
          <p:cNvPr id="15" name="TextBox 34"/>
          <p:cNvSpPr txBox="1"/>
          <p:nvPr/>
        </p:nvSpPr>
        <p:spPr>
          <a:xfrm>
            <a:off x="5327578" y="2730407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Tez</a:t>
            </a:r>
          </a:p>
        </p:txBody>
      </p:sp>
      <p:sp>
        <p:nvSpPr>
          <p:cNvPr id="16" name="TextBox 35"/>
          <p:cNvSpPr txBox="1"/>
          <p:nvPr/>
        </p:nvSpPr>
        <p:spPr>
          <a:xfrm>
            <a:off x="5366522" y="3545323"/>
            <a:ext cx="79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S4</a:t>
            </a:r>
          </a:p>
        </p:txBody>
      </p:sp>
      <p:sp>
        <p:nvSpPr>
          <p:cNvPr id="17" name="TextBox 36"/>
          <p:cNvSpPr txBox="1"/>
          <p:nvPr/>
        </p:nvSpPr>
        <p:spPr>
          <a:xfrm>
            <a:off x="4034236" y="3394627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Storm</a:t>
            </a:r>
          </a:p>
        </p:txBody>
      </p:sp>
      <p:sp>
        <p:nvSpPr>
          <p:cNvPr id="18" name="TextBox 37"/>
          <p:cNvSpPr txBox="1"/>
          <p:nvPr/>
        </p:nvSpPr>
        <p:spPr>
          <a:xfrm>
            <a:off x="3488712" y="4908865"/>
            <a:ext cx="263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Specialized Systems</a:t>
            </a:r>
          </a:p>
        </p:txBody>
      </p:sp>
      <p:sp>
        <p:nvSpPr>
          <p:cNvPr id="19" name="TextBox 38"/>
          <p:cNvSpPr txBox="1"/>
          <p:nvPr/>
        </p:nvSpPr>
        <p:spPr>
          <a:xfrm>
            <a:off x="2888845" y="5365245"/>
            <a:ext cx="459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(iterative, interactive, ML, streaming, graph, SQL, </a:t>
            </a:r>
            <a:r>
              <a:rPr lang="en-US" sz="1400" dirty="0" err="1"/>
              <a:t>etc</a:t>
            </a:r>
            <a:r>
              <a:rPr lang="en-US" sz="1050" dirty="0"/>
              <a:t>)</a:t>
            </a:r>
          </a:p>
        </p:txBody>
      </p:sp>
      <p:sp>
        <p:nvSpPr>
          <p:cNvPr id="20" name="TextBox 39"/>
          <p:cNvSpPr txBox="1"/>
          <p:nvPr/>
        </p:nvSpPr>
        <p:spPr>
          <a:xfrm>
            <a:off x="6891681" y="4148024"/>
            <a:ext cx="244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E5224"/>
                </a:solidFill>
              </a:rPr>
              <a:t>General Unified Engine</a:t>
            </a:r>
          </a:p>
        </p:txBody>
      </p:sp>
      <p:sp>
        <p:nvSpPr>
          <p:cNvPr id="21" name="TextBox 40"/>
          <p:cNvSpPr txBox="1"/>
          <p:nvPr/>
        </p:nvSpPr>
        <p:spPr>
          <a:xfrm>
            <a:off x="545837" y="2391853"/>
            <a:ext cx="1580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(2004 – 2013</a:t>
            </a:r>
            <a:r>
              <a:rPr lang="en-US" sz="1200" dirty="0">
                <a:solidFill>
                  <a:schemeClr val="accent3"/>
                </a:solidFill>
              </a:rPr>
              <a:t>)</a:t>
            </a:r>
          </a:p>
        </p:txBody>
      </p:sp>
      <p:sp>
        <p:nvSpPr>
          <p:cNvPr id="22" name="TextBox 41"/>
          <p:cNvSpPr txBox="1"/>
          <p:nvPr/>
        </p:nvSpPr>
        <p:spPr>
          <a:xfrm>
            <a:off x="4034236" y="1396806"/>
            <a:ext cx="1977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(2007 – 2015?)</a:t>
            </a:r>
          </a:p>
        </p:txBody>
      </p:sp>
      <p:sp>
        <p:nvSpPr>
          <p:cNvPr id="23" name="TextBox 42"/>
          <p:cNvSpPr txBox="1"/>
          <p:nvPr/>
        </p:nvSpPr>
        <p:spPr>
          <a:xfrm>
            <a:off x="7323247" y="2446416"/>
            <a:ext cx="1236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(2014 – ?)</a:t>
            </a:r>
          </a:p>
        </p:txBody>
      </p:sp>
      <p:sp>
        <p:nvSpPr>
          <p:cNvPr id="24" name="TextBox 43"/>
          <p:cNvSpPr txBox="1"/>
          <p:nvPr/>
        </p:nvSpPr>
        <p:spPr>
          <a:xfrm>
            <a:off x="4828320" y="3219546"/>
            <a:ext cx="9733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Mahout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26" y="2920079"/>
            <a:ext cx="1342836" cy="7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64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1520" y="764704"/>
            <a:ext cx="8882480" cy="1944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+mj-lt"/>
              </a:rPr>
              <a:t>Apache Spark is a fast and general-purpose cluster computing system. It also supports a rich set of higher-level tools including </a:t>
            </a:r>
            <a:r>
              <a:rPr lang="en-US" altLang="zh-CN" sz="2400" b="1" dirty="0">
                <a:latin typeface="+mj-lt"/>
              </a:rPr>
              <a:t>Spark SQL</a:t>
            </a:r>
            <a:r>
              <a:rPr lang="en-US" altLang="zh-CN" sz="2400" dirty="0">
                <a:latin typeface="+mj-lt"/>
              </a:rPr>
              <a:t> for SQL and structured data processing, </a:t>
            </a:r>
            <a:r>
              <a:rPr lang="en-US" altLang="zh-CN" sz="2400" b="1" dirty="0" err="1">
                <a:latin typeface="+mj-lt"/>
              </a:rPr>
              <a:t>MLlib</a:t>
            </a:r>
            <a:r>
              <a:rPr lang="en-US" altLang="zh-CN" sz="2400" dirty="0">
                <a:latin typeface="+mj-lt"/>
              </a:rPr>
              <a:t> for machine learning, </a:t>
            </a:r>
            <a:r>
              <a:rPr lang="en-US" altLang="zh-CN" sz="2400" b="1" dirty="0" err="1">
                <a:latin typeface="+mj-lt"/>
              </a:rPr>
              <a:t>GraphX</a:t>
            </a:r>
            <a:r>
              <a:rPr lang="en-US" altLang="zh-CN" sz="2400" dirty="0">
                <a:latin typeface="+mj-lt"/>
              </a:rPr>
              <a:t> for graph processing, and </a:t>
            </a:r>
            <a:r>
              <a:rPr lang="en-US" altLang="zh-CN" sz="2400" b="1" dirty="0">
                <a:latin typeface="+mj-lt"/>
              </a:rPr>
              <a:t>Spark Streaming </a:t>
            </a:r>
            <a:r>
              <a:rPr lang="en-US" altLang="zh-CN" sz="2400" dirty="0">
                <a:latin typeface="+mj-lt"/>
              </a:rPr>
              <a:t>for streaming processing.</a:t>
            </a:r>
            <a:endParaRPr lang="zh-CN" altLang="en-US" sz="2400" dirty="0">
              <a:latin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0" y="2996952"/>
            <a:ext cx="6654700" cy="33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71818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5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7504" y="1102290"/>
            <a:ext cx="8098179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At a high level, every Spark application consists of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1D1F22"/>
              </a:solidFill>
              <a:effectLst/>
              <a:latin typeface="+mn-lt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 a 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driver program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 that runs the user’s 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+mn-lt"/>
                <a:ea typeface="Menlo"/>
              </a:rPr>
              <a:t>main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 function and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1D1F22"/>
              </a:solidFill>
              <a:effectLst/>
              <a:latin typeface="+mn-lt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 executes various 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parallel operations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D1F22"/>
                </a:solidFill>
                <a:effectLst/>
                <a:latin typeface="+mn-lt"/>
                <a:ea typeface="Helvetica Neue"/>
              </a:rPr>
              <a:t>on a cluster.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内容占位符 1"/>
          <p:cNvSpPr txBox="1">
            <a:spLocks/>
          </p:cNvSpPr>
          <p:nvPr/>
        </p:nvSpPr>
        <p:spPr>
          <a:xfrm>
            <a:off x="2483768" y="116632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cs typeface="+mn-ea"/>
                <a:sym typeface="+mn-lt"/>
              </a:rPr>
              <a:t>Basic Concept</a:t>
            </a:r>
            <a:endParaRPr lang="zh-CN" altLang="en-US" sz="3600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2936"/>
            <a:ext cx="7234083" cy="37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038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 txBox="1">
            <a:spLocks/>
          </p:cNvSpPr>
          <p:nvPr/>
        </p:nvSpPr>
        <p:spPr>
          <a:xfrm>
            <a:off x="2709743" y="116632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600" dirty="0">
                <a:cs typeface="+mn-ea"/>
                <a:sym typeface="+mn-lt"/>
              </a:rPr>
              <a:t>Basic Concept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9512" y="1052736"/>
            <a:ext cx="8736146" cy="34107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cs typeface="+mn-ea"/>
                <a:sym typeface="+mn-lt"/>
              </a:rPr>
              <a:t>The main abstraction in Spark is that of </a:t>
            </a:r>
            <a:r>
              <a:rPr lang="en-US" altLang="zh-CN" sz="2800" b="1" dirty="0">
                <a:cs typeface="+mn-ea"/>
                <a:sym typeface="+mn-lt"/>
              </a:rPr>
              <a:t>a resilient distributed dataset </a:t>
            </a:r>
            <a:r>
              <a:rPr lang="en-US" altLang="zh-CN" sz="2800" dirty="0">
                <a:cs typeface="+mn-ea"/>
                <a:sym typeface="+mn-lt"/>
              </a:rPr>
              <a:t>(RDD), which represents a read-only collection of objects partitioned across a set of machines that can be rebuilt if a partition is lost. </a:t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24944"/>
            <a:ext cx="5112568" cy="38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39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1"/>
          <p:cNvSpPr txBox="1"/>
          <p:nvPr/>
        </p:nvSpPr>
        <p:spPr>
          <a:xfrm>
            <a:off x="251520" y="1063379"/>
            <a:ext cx="11142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RDD can be created 2 ways: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Parallelize a collection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 Read data from an external source (S3, C*, HDFS,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2123728" y="188640"/>
            <a:ext cx="3536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None/>
            </a:pPr>
            <a:r>
              <a:rPr lang="en-US" altLang="zh-CN" sz="3600" b="1" dirty="0">
                <a:cs typeface="+mn-ea"/>
                <a:sym typeface="+mn-lt"/>
              </a:rPr>
              <a:t>Creation of RDD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7544" y="2996952"/>
            <a:ext cx="75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Parallelize in Scala</a:t>
            </a:r>
          </a:p>
          <a:p>
            <a:r>
              <a:rPr lang="nn-NO" dirty="0">
                <a:latin typeface="Consolas" panose="020B0609020204030204" pitchFamily="49" charset="0"/>
                <a:cs typeface="Consolas" panose="020B0609020204030204" pitchFamily="49" charset="0"/>
              </a:rPr>
              <a:t>val wordsRDD= sc.parallelize(List("fish", "cats", "dogs"))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4376527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//read data from an external source:</a:t>
            </a:r>
            <a:b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lines =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sc.textFile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(...)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230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93616" y="313204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None/>
            </a:pPr>
            <a:r>
              <a:rPr lang="en-US" altLang="zh-CN" sz="3600" b="1" dirty="0">
                <a:cs typeface="+mn-ea"/>
                <a:sym typeface="+mn-lt"/>
              </a:rPr>
              <a:t>Operations on RDD</a:t>
            </a:r>
          </a:p>
        </p:txBody>
      </p:sp>
      <p:sp>
        <p:nvSpPr>
          <p:cNvPr id="6" name="矩形 5"/>
          <p:cNvSpPr/>
          <p:nvPr/>
        </p:nvSpPr>
        <p:spPr>
          <a:xfrm>
            <a:off x="211715" y="1268760"/>
            <a:ext cx="89322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RDDs support two types of operations: </a:t>
            </a:r>
            <a:r>
              <a:rPr lang="en-US" altLang="zh-CN" sz="2800" i="1" dirty="0">
                <a:solidFill>
                  <a:srgbClr val="1D1F22"/>
                </a:solidFill>
                <a:latin typeface="+mj-lt"/>
              </a:rPr>
              <a:t>transformations</a:t>
            </a:r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, which create a new dataset from an existing one, and </a:t>
            </a:r>
            <a:r>
              <a:rPr lang="en-US" altLang="zh-CN" sz="2800" i="1" dirty="0">
                <a:solidFill>
                  <a:srgbClr val="1D1F22"/>
                </a:solidFill>
                <a:latin typeface="+mj-lt"/>
              </a:rPr>
              <a:t>actions</a:t>
            </a:r>
            <a:r>
              <a:rPr lang="en-US" altLang="zh-CN" sz="2800" dirty="0">
                <a:solidFill>
                  <a:srgbClr val="1D1F22"/>
                </a:solidFill>
                <a:latin typeface="+mj-lt"/>
              </a:rPr>
              <a:t>, which return a value to the driver program after running a computation on the dataset. </a:t>
            </a:r>
            <a:endParaRPr lang="zh-CN" altLang="en-US" sz="2800" dirty="0">
              <a:latin typeface="+mj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33" y="3717032"/>
            <a:ext cx="592658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25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)Z[}M6H3T7RCR0YJ%3{8DH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75057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2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2" name="Picture 4" descr="`EBI4DGTD%}14(OWD$Q~21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76672"/>
            <a:ext cx="8497887" cy="60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07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 bit more complex…</a:t>
            </a:r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5053553" y="2188924"/>
            <a:ext cx="1476375" cy="1630362"/>
            <a:chOff x="2667000" y="1524000"/>
            <a:chExt cx="2032346" cy="2243288"/>
          </a:xfrm>
        </p:grpSpPr>
        <p:cxnSp>
          <p:nvCxnSpPr>
            <p:cNvPr id="16472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3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</a:rPr>
                <a:t>Message Passing</a:t>
              </a:r>
            </a:p>
          </p:txBody>
        </p:sp>
        <p:sp>
          <p:nvSpPr>
            <p:cNvPr id="16474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6475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6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6477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78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479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80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6481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82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483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4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5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6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7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8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89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90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577553" y="2188924"/>
            <a:ext cx="2005012" cy="1630362"/>
            <a:chOff x="5181600" y="1524000"/>
            <a:chExt cx="2759075" cy="2243288"/>
          </a:xfrm>
        </p:grpSpPr>
        <p:cxnSp>
          <p:nvCxnSpPr>
            <p:cNvPr id="1645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4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16455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16456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7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6458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59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6460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61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6462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6463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457200"/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6464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 defTabSz="457200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465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6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7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8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69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470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471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sz="1200" dirty="0">
                  <a:solidFill>
                    <a:srgbClr val="7C8F97"/>
                  </a:solidFill>
                </a:rPr>
                <a:t>Memory</a:t>
              </a:r>
            </a:p>
          </p:txBody>
        </p:sp>
      </p:grp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72565" y="1850786"/>
            <a:ext cx="31861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Different programming models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4543965" y="4212986"/>
            <a:ext cx="351631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</a:rPr>
              <a:t>Different programming constructs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747165" y="4476511"/>
            <a:ext cx="3965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 dirty="0" err="1">
                <a:solidFill>
                  <a:srgbClr val="000000"/>
                </a:solidFill>
              </a:rPr>
              <a:t>mutexes</a:t>
            </a:r>
            <a:r>
              <a:rPr lang="en-US" sz="1200" dirty="0">
                <a:solidFill>
                  <a:srgbClr val="000000"/>
                </a:solidFill>
              </a:rPr>
              <a:t>, conditional variables, barriers, …</a:t>
            </a:r>
          </a:p>
          <a:p>
            <a:pPr defTabSz="457200"/>
            <a:r>
              <a:rPr lang="en-US" sz="1200" dirty="0">
                <a:solidFill>
                  <a:srgbClr val="000000"/>
                </a:solidFill>
              </a:rPr>
              <a:t>masters/slaves, producers/consumers, work queues, …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57765" y="1704736"/>
            <a:ext cx="21558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Fundamental issues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810165" y="1966674"/>
            <a:ext cx="34290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scheduling, data distribution, synchronization, inter-process communication, robustness, fault tolerance, …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800765" y="4822586"/>
            <a:ext cx="20542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>
                <a:solidFill>
                  <a:srgbClr val="000000"/>
                </a:solidFill>
              </a:rPr>
              <a:t>Common problems</a:t>
            </a: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953165" y="5084524"/>
            <a:ext cx="42592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livelock, deadlock, data starvation, priority inversion…</a:t>
            </a:r>
          </a:p>
          <a:p>
            <a:pPr defTabSz="457200"/>
            <a:r>
              <a:rPr lang="en-US" sz="1200">
                <a:solidFill>
                  <a:srgbClr val="000000"/>
                </a:solidFill>
              </a:rPr>
              <a:t>dining philosophers, sleeping barbers, cigarette smokers, …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57765" y="3685936"/>
            <a:ext cx="2146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/>
            <a:r>
              <a:rPr lang="en-US" dirty="0">
                <a:solidFill>
                  <a:srgbClr val="000000"/>
                </a:solidFill>
              </a:rPr>
              <a:t>Architectural issues</a:t>
            </a: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810165" y="3947874"/>
            <a:ext cx="2819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dirty="0">
                <a:solidFill>
                  <a:srgbClr val="000000"/>
                </a:solidFill>
              </a:rPr>
              <a:t>Flynn’s taxonomy (SIMD, MIMD, etc.),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network typology, bisection bandwidth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UMA vs. NUMA, cache coherence </a:t>
            </a:r>
          </a:p>
        </p:txBody>
      </p:sp>
      <p:sp>
        <p:nvSpPr>
          <p:cNvPr id="236" name="TextBox 235"/>
          <p:cNvSpPr txBox="1">
            <a:spLocks noChangeArrowheads="1"/>
          </p:cNvSpPr>
          <p:nvPr/>
        </p:nvSpPr>
        <p:spPr bwMode="auto">
          <a:xfrm>
            <a:off x="243864" y="5876416"/>
            <a:ext cx="86002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srgbClr val="FF0000"/>
                </a:solidFill>
              </a:rPr>
              <a:t>The reality: programmer shoulders the burden of managing concurrency…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638965" y="2688986"/>
            <a:ext cx="1828800" cy="1295400"/>
            <a:chOff x="1524000" y="1752600"/>
            <a:chExt cx="5638800" cy="3848101"/>
          </a:xfrm>
        </p:grpSpPr>
        <p:cxnSp>
          <p:nvCxnSpPr>
            <p:cNvPr id="164" name="Straight Arrow Connector 163"/>
            <p:cNvCxnSpPr>
              <a:cxnSpLocks noChangeShapeType="1"/>
              <a:stCxn id="166" idx="3"/>
            </p:cNvCxnSpPr>
            <p:nvPr/>
          </p:nvCxnSpPr>
          <p:spPr bwMode="auto">
            <a:xfrm>
              <a:off x="5029200" y="3429000"/>
              <a:ext cx="21336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5" name="Straight Arrow Connector 164"/>
            <p:cNvCxnSpPr>
              <a:cxnSpLocks noChangeShapeType="1"/>
              <a:endCxn id="166" idx="1"/>
            </p:cNvCxnSpPr>
            <p:nvPr/>
          </p:nvCxnSpPr>
          <p:spPr bwMode="auto">
            <a:xfrm>
              <a:off x="1524000" y="3429000"/>
              <a:ext cx="2590800" cy="1588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6" name="Rounded Rectangle 165"/>
            <p:cNvSpPr>
              <a:spLocks noChangeArrowheads="1"/>
            </p:cNvSpPr>
            <p:nvPr/>
          </p:nvSpPr>
          <p:spPr bwMode="auto">
            <a:xfrm>
              <a:off x="4114800" y="1752600"/>
              <a:ext cx="914400" cy="33528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67" name="Rectangle 166"/>
            <p:cNvSpPr>
              <a:spLocks noChangeArrowheads="1"/>
            </p:cNvSpPr>
            <p:nvPr/>
          </p:nvSpPr>
          <p:spPr bwMode="auto">
            <a:xfrm>
              <a:off x="2362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cxnSp>
          <p:nvCxnSpPr>
            <p:cNvPr id="168" name="Straight Arrow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4324351" y="5351463"/>
              <a:ext cx="495300" cy="3175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9" name="Rectangle 16"/>
            <p:cNvSpPr>
              <a:spLocks noChangeArrowheads="1"/>
            </p:cNvSpPr>
            <p:nvPr/>
          </p:nvSpPr>
          <p:spPr bwMode="auto">
            <a:xfrm>
              <a:off x="34290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0" name="Rectangle 17"/>
            <p:cNvSpPr>
              <a:spLocks noChangeArrowheads="1"/>
            </p:cNvSpPr>
            <p:nvPr/>
          </p:nvSpPr>
          <p:spPr bwMode="auto">
            <a:xfrm>
              <a:off x="2895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1" name="Rectangle 19"/>
            <p:cNvSpPr>
              <a:spLocks noChangeArrowheads="1"/>
            </p:cNvSpPr>
            <p:nvPr/>
          </p:nvSpPr>
          <p:spPr bwMode="auto">
            <a:xfrm>
              <a:off x="52578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2" name="Rectangle 20"/>
            <p:cNvSpPr>
              <a:spLocks noChangeArrowheads="1"/>
            </p:cNvSpPr>
            <p:nvPr/>
          </p:nvSpPr>
          <p:spPr bwMode="auto">
            <a:xfrm>
              <a:off x="57912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3" name="Rectangle 21"/>
            <p:cNvSpPr>
              <a:spLocks noChangeArrowheads="1"/>
            </p:cNvSpPr>
            <p:nvPr/>
          </p:nvSpPr>
          <p:spPr bwMode="auto">
            <a:xfrm>
              <a:off x="63246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4" name="Rectangle 23"/>
            <p:cNvSpPr>
              <a:spLocks noChangeArrowheads="1"/>
            </p:cNvSpPr>
            <p:nvPr/>
          </p:nvSpPr>
          <p:spPr bwMode="auto">
            <a:xfrm>
              <a:off x="2362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5" name="Rectangle 24"/>
            <p:cNvSpPr>
              <a:spLocks noChangeArrowheads="1"/>
            </p:cNvSpPr>
            <p:nvPr/>
          </p:nvSpPr>
          <p:spPr bwMode="auto">
            <a:xfrm>
              <a:off x="2362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6" name="Rectangle 25"/>
            <p:cNvSpPr>
              <a:spLocks noChangeArrowheads="1"/>
            </p:cNvSpPr>
            <p:nvPr/>
          </p:nvSpPr>
          <p:spPr bwMode="auto">
            <a:xfrm>
              <a:off x="2362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7" name="Rectangle 26"/>
            <p:cNvSpPr>
              <a:spLocks noChangeArrowheads="1"/>
            </p:cNvSpPr>
            <p:nvPr/>
          </p:nvSpPr>
          <p:spPr bwMode="auto">
            <a:xfrm>
              <a:off x="2362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8" name="Rectangle 27"/>
            <p:cNvSpPr>
              <a:spLocks noChangeArrowheads="1"/>
            </p:cNvSpPr>
            <p:nvPr/>
          </p:nvSpPr>
          <p:spPr bwMode="auto">
            <a:xfrm>
              <a:off x="2362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79" name="Rectangle 28"/>
            <p:cNvSpPr>
              <a:spLocks noChangeArrowheads="1"/>
            </p:cNvSpPr>
            <p:nvPr/>
          </p:nvSpPr>
          <p:spPr bwMode="auto">
            <a:xfrm>
              <a:off x="2362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0" name="Rectangle 29"/>
            <p:cNvSpPr>
              <a:spLocks noChangeArrowheads="1"/>
            </p:cNvSpPr>
            <p:nvPr/>
          </p:nvSpPr>
          <p:spPr bwMode="auto">
            <a:xfrm>
              <a:off x="2895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1" name="Rectangle 30"/>
            <p:cNvSpPr>
              <a:spLocks noChangeArrowheads="1"/>
            </p:cNvSpPr>
            <p:nvPr/>
          </p:nvSpPr>
          <p:spPr bwMode="auto">
            <a:xfrm>
              <a:off x="2895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2" name="Rectangle 31"/>
            <p:cNvSpPr>
              <a:spLocks noChangeArrowheads="1"/>
            </p:cNvSpPr>
            <p:nvPr/>
          </p:nvSpPr>
          <p:spPr bwMode="auto">
            <a:xfrm>
              <a:off x="2895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3" name="Rectangle 32"/>
            <p:cNvSpPr>
              <a:spLocks noChangeArrowheads="1"/>
            </p:cNvSpPr>
            <p:nvPr/>
          </p:nvSpPr>
          <p:spPr bwMode="auto">
            <a:xfrm>
              <a:off x="2895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4" name="Rectangle 33"/>
            <p:cNvSpPr>
              <a:spLocks noChangeArrowheads="1"/>
            </p:cNvSpPr>
            <p:nvPr/>
          </p:nvSpPr>
          <p:spPr bwMode="auto">
            <a:xfrm>
              <a:off x="2895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5" name="Rectangle 34"/>
            <p:cNvSpPr>
              <a:spLocks noChangeArrowheads="1"/>
            </p:cNvSpPr>
            <p:nvPr/>
          </p:nvSpPr>
          <p:spPr bwMode="auto">
            <a:xfrm>
              <a:off x="2895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6" name="Rectangle 35"/>
            <p:cNvSpPr>
              <a:spLocks noChangeArrowheads="1"/>
            </p:cNvSpPr>
            <p:nvPr/>
          </p:nvSpPr>
          <p:spPr bwMode="auto">
            <a:xfrm>
              <a:off x="34290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7" name="Rectangle 36"/>
            <p:cNvSpPr>
              <a:spLocks noChangeArrowheads="1"/>
            </p:cNvSpPr>
            <p:nvPr/>
          </p:nvSpPr>
          <p:spPr bwMode="auto">
            <a:xfrm>
              <a:off x="34290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8" name="Rectangle 37"/>
            <p:cNvSpPr>
              <a:spLocks noChangeArrowheads="1"/>
            </p:cNvSpPr>
            <p:nvPr/>
          </p:nvSpPr>
          <p:spPr bwMode="auto">
            <a:xfrm>
              <a:off x="34290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89" name="Rectangle 38"/>
            <p:cNvSpPr>
              <a:spLocks noChangeArrowheads="1"/>
            </p:cNvSpPr>
            <p:nvPr/>
          </p:nvSpPr>
          <p:spPr bwMode="auto">
            <a:xfrm>
              <a:off x="34290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0" name="Rectangle 39"/>
            <p:cNvSpPr>
              <a:spLocks noChangeArrowheads="1"/>
            </p:cNvSpPr>
            <p:nvPr/>
          </p:nvSpPr>
          <p:spPr bwMode="auto">
            <a:xfrm>
              <a:off x="34290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1" name="Rectangle 40"/>
            <p:cNvSpPr>
              <a:spLocks noChangeArrowheads="1"/>
            </p:cNvSpPr>
            <p:nvPr/>
          </p:nvSpPr>
          <p:spPr bwMode="auto">
            <a:xfrm>
              <a:off x="34290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2" name="Rectangle 41"/>
            <p:cNvSpPr>
              <a:spLocks noChangeArrowheads="1"/>
            </p:cNvSpPr>
            <p:nvPr/>
          </p:nvSpPr>
          <p:spPr bwMode="auto">
            <a:xfrm>
              <a:off x="52578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3" name="Rectangle 42"/>
            <p:cNvSpPr>
              <a:spLocks noChangeArrowheads="1"/>
            </p:cNvSpPr>
            <p:nvPr/>
          </p:nvSpPr>
          <p:spPr bwMode="auto">
            <a:xfrm>
              <a:off x="52578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4" name="Rectangle 43"/>
            <p:cNvSpPr>
              <a:spLocks noChangeArrowheads="1"/>
            </p:cNvSpPr>
            <p:nvPr/>
          </p:nvSpPr>
          <p:spPr bwMode="auto">
            <a:xfrm>
              <a:off x="52578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5" name="Rectangle 44"/>
            <p:cNvSpPr>
              <a:spLocks noChangeArrowheads="1"/>
            </p:cNvSpPr>
            <p:nvPr/>
          </p:nvSpPr>
          <p:spPr bwMode="auto">
            <a:xfrm>
              <a:off x="52578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6" name="Rectangle 45"/>
            <p:cNvSpPr>
              <a:spLocks noChangeArrowheads="1"/>
            </p:cNvSpPr>
            <p:nvPr/>
          </p:nvSpPr>
          <p:spPr bwMode="auto">
            <a:xfrm>
              <a:off x="52578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7" name="Rectangle 46"/>
            <p:cNvSpPr>
              <a:spLocks noChangeArrowheads="1"/>
            </p:cNvSpPr>
            <p:nvPr/>
          </p:nvSpPr>
          <p:spPr bwMode="auto">
            <a:xfrm>
              <a:off x="52578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8" name="Rectangle 47"/>
            <p:cNvSpPr>
              <a:spLocks noChangeArrowheads="1"/>
            </p:cNvSpPr>
            <p:nvPr/>
          </p:nvSpPr>
          <p:spPr bwMode="auto">
            <a:xfrm>
              <a:off x="57912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199" name="Rectangle 48"/>
            <p:cNvSpPr>
              <a:spLocks noChangeArrowheads="1"/>
            </p:cNvSpPr>
            <p:nvPr/>
          </p:nvSpPr>
          <p:spPr bwMode="auto">
            <a:xfrm>
              <a:off x="57912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0" name="Rectangle 49"/>
            <p:cNvSpPr>
              <a:spLocks noChangeArrowheads="1"/>
            </p:cNvSpPr>
            <p:nvPr/>
          </p:nvSpPr>
          <p:spPr bwMode="auto">
            <a:xfrm>
              <a:off x="57912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1" name="Rectangle 50"/>
            <p:cNvSpPr>
              <a:spLocks noChangeArrowheads="1"/>
            </p:cNvSpPr>
            <p:nvPr/>
          </p:nvSpPr>
          <p:spPr bwMode="auto">
            <a:xfrm>
              <a:off x="57912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2" name="Rectangle 51"/>
            <p:cNvSpPr>
              <a:spLocks noChangeArrowheads="1"/>
            </p:cNvSpPr>
            <p:nvPr/>
          </p:nvSpPr>
          <p:spPr bwMode="auto">
            <a:xfrm>
              <a:off x="57912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3" name="Rectangle 52"/>
            <p:cNvSpPr>
              <a:spLocks noChangeArrowheads="1"/>
            </p:cNvSpPr>
            <p:nvPr/>
          </p:nvSpPr>
          <p:spPr bwMode="auto">
            <a:xfrm>
              <a:off x="57912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4" name="Rectangle 53"/>
            <p:cNvSpPr>
              <a:spLocks noChangeArrowheads="1"/>
            </p:cNvSpPr>
            <p:nvPr/>
          </p:nvSpPr>
          <p:spPr bwMode="auto">
            <a:xfrm>
              <a:off x="63246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5" name="Rectangle 54"/>
            <p:cNvSpPr>
              <a:spLocks noChangeArrowheads="1"/>
            </p:cNvSpPr>
            <p:nvPr/>
          </p:nvSpPr>
          <p:spPr bwMode="auto">
            <a:xfrm>
              <a:off x="63246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6" name="Rectangle 55"/>
            <p:cNvSpPr>
              <a:spLocks noChangeArrowheads="1"/>
            </p:cNvSpPr>
            <p:nvPr/>
          </p:nvSpPr>
          <p:spPr bwMode="auto">
            <a:xfrm>
              <a:off x="63246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7" name="Rectangle 56"/>
            <p:cNvSpPr>
              <a:spLocks noChangeArrowheads="1"/>
            </p:cNvSpPr>
            <p:nvPr/>
          </p:nvSpPr>
          <p:spPr bwMode="auto">
            <a:xfrm>
              <a:off x="63246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8" name="Rectangle 57"/>
            <p:cNvSpPr>
              <a:spLocks noChangeArrowheads="1"/>
            </p:cNvSpPr>
            <p:nvPr/>
          </p:nvSpPr>
          <p:spPr bwMode="auto">
            <a:xfrm>
              <a:off x="63246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09" name="Rectangle 58"/>
            <p:cNvSpPr>
              <a:spLocks noChangeArrowheads="1"/>
            </p:cNvSpPr>
            <p:nvPr/>
          </p:nvSpPr>
          <p:spPr bwMode="auto">
            <a:xfrm>
              <a:off x="63246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0" name="Rectangle 65"/>
            <p:cNvSpPr>
              <a:spLocks noChangeArrowheads="1"/>
            </p:cNvSpPr>
            <p:nvPr/>
          </p:nvSpPr>
          <p:spPr bwMode="auto">
            <a:xfrm>
              <a:off x="4343400" y="2438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1" name="Rectangle 66"/>
            <p:cNvSpPr>
              <a:spLocks noChangeArrowheads="1"/>
            </p:cNvSpPr>
            <p:nvPr/>
          </p:nvSpPr>
          <p:spPr bwMode="auto">
            <a:xfrm>
              <a:off x="4343400" y="2819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2" name="Rectangle 67"/>
            <p:cNvSpPr>
              <a:spLocks noChangeArrowheads="1"/>
            </p:cNvSpPr>
            <p:nvPr/>
          </p:nvSpPr>
          <p:spPr bwMode="auto">
            <a:xfrm>
              <a:off x="4343400" y="3200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3" name="Rectangle 68"/>
            <p:cNvSpPr>
              <a:spLocks noChangeArrowheads="1"/>
            </p:cNvSpPr>
            <p:nvPr/>
          </p:nvSpPr>
          <p:spPr bwMode="auto">
            <a:xfrm>
              <a:off x="4343400" y="3581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4343400" y="3962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4343400" y="4343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i="1" baseline="-25000" dirty="0">
                <a:solidFill>
                  <a:srgbClr val="7C8F97"/>
                </a:solidFill>
              </a:endParaRPr>
            </a:p>
          </p:txBody>
        </p:sp>
        <p:sp>
          <p:nvSpPr>
            <p:cNvPr id="216" name="Rectangle 77"/>
            <p:cNvSpPr>
              <a:spLocks noChangeArrowheads="1"/>
            </p:cNvSpPr>
            <p:nvPr/>
          </p:nvSpPr>
          <p:spPr bwMode="auto">
            <a:xfrm>
              <a:off x="4343400" y="2057400"/>
              <a:ext cx="4572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/>
              <a:endParaRPr lang="en-US" baseline="-25000" dirty="0">
                <a:solidFill>
                  <a:srgbClr val="7C8F9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2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BHL{]Q7F9IL8$KDYTLO4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8" y="332656"/>
            <a:ext cx="9019896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8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627784" y="332656"/>
            <a:ext cx="71105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+mj-lt"/>
                <a:ea typeface="+mj-ea"/>
              </a:rPr>
              <a:t>Fault Tolerance</a:t>
            </a:r>
            <a:r>
              <a:rPr lang="en-US" altLang="zh-CN" sz="4000" dirty="0">
                <a:latin typeface="+mj-lt"/>
                <a:ea typeface="+mj-ea"/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1225724"/>
            <a:ext cx="7056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RDDs track </a:t>
            </a:r>
            <a:r>
              <a:rPr lang="en-US" altLang="zh-CN" sz="2800" i="1" dirty="0">
                <a:solidFill>
                  <a:srgbClr val="000000"/>
                </a:solidFill>
                <a:latin typeface="+mj-lt"/>
              </a:rPr>
              <a:t>lineage </a:t>
            </a:r>
            <a:r>
              <a:rPr lang="en-US" altLang="zh-CN" sz="2800" dirty="0">
                <a:solidFill>
                  <a:srgbClr val="000000"/>
                </a:solidFill>
                <a:latin typeface="+mj-lt"/>
              </a:rPr>
              <a:t>info to rebuild lost data</a:t>
            </a:r>
            <a:r>
              <a:rPr lang="en-US" altLang="zh-CN" sz="2800" dirty="0">
                <a:latin typeface="+mj-lt"/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7724775" cy="3057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025943"/>
            <a:ext cx="59912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55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1907704" y="106245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DAG of Word Count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6" y="1484784"/>
            <a:ext cx="3528392" cy="4185273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644008" y="994559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cs typeface="+mn-ea"/>
                <a:sym typeface="+mn-lt"/>
              </a:rPr>
              <a:t>Stage Graph</a:t>
            </a:r>
          </a:p>
        </p:txBody>
      </p:sp>
      <p:sp>
        <p:nvSpPr>
          <p:cNvPr id="45" name="矩形 44"/>
          <p:cNvSpPr/>
          <p:nvPr/>
        </p:nvSpPr>
        <p:spPr>
          <a:xfrm>
            <a:off x="5004048" y="1581422"/>
            <a:ext cx="398594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Needs to compute my parents, parents, parents, </a:t>
            </a:r>
            <a:r>
              <a:rPr lang="en-US" altLang="zh-CN" sz="2400" dirty="0" err="1">
                <a:cs typeface="+mn-ea"/>
                <a:sym typeface="+mn-lt"/>
              </a:rPr>
              <a:t>etc</a:t>
            </a:r>
            <a:r>
              <a:rPr lang="en-US" altLang="zh-CN" sz="2400" dirty="0">
                <a:cs typeface="+mn-ea"/>
                <a:sym typeface="+mn-lt"/>
              </a:rPr>
              <a:t> all the way back to an RDD with no dependencies .</a:t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9388" y="2393305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Hadoop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8628" y="360523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FilterMap</a:t>
            </a:r>
            <a:r>
              <a:rPr lang="en-US" altLang="zh-CN" dirty="0">
                <a:cs typeface="+mn-ea"/>
                <a:sym typeface="+mn-lt"/>
              </a:rPr>
              <a:t>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9427" y="466834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Map RDD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87824" y="4637563"/>
            <a:ext cx="545384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cs typeface="+mn-ea"/>
                <a:sym typeface="+mn-lt"/>
              </a:rPr>
              <a:t>Automatically rebuilt on failure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br>
              <a:rPr lang="en-US" altLang="zh-CN" dirty="0">
                <a:cs typeface="+mn-ea"/>
                <a:sym typeface="+mn-lt"/>
              </a:rPr>
            </a:b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0791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43808" y="221983"/>
            <a:ext cx="26084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Partitioning</a:t>
            </a:r>
            <a:endParaRPr lang="zh-CN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07504" y="1340768"/>
            <a:ext cx="57606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HelveticaNeue-Light"/>
              </a:rPr>
              <a:t>RDDs know their partitioning functions</a:t>
            </a:r>
            <a:r>
              <a:rPr lang="en-US" altLang="zh-CN" sz="24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56" y="2204864"/>
            <a:ext cx="8021141" cy="42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73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437852" y="203993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+mn-lt"/>
                <a:cs typeface="+mn-ea"/>
                <a:sym typeface="+mn-lt"/>
              </a:rPr>
              <a:t>Word Count of Spark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144" y="1196752"/>
            <a:ext cx="9117856" cy="2590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1800" dirty="0" err="1">
                <a:cs typeface="+mn-ea"/>
                <a:sym typeface="+mn-lt"/>
              </a:rPr>
              <a:t>val</a:t>
            </a:r>
            <a:r>
              <a:rPr lang="en-US" sz="1800" dirty="0">
                <a:cs typeface="+mn-ea"/>
                <a:sym typeface="+mn-lt"/>
              </a:rPr>
              <a:t> lines = </a:t>
            </a:r>
            <a:r>
              <a:rPr lang="en-US" sz="1800" dirty="0" err="1">
                <a:cs typeface="+mn-ea"/>
                <a:sym typeface="+mn-lt"/>
              </a:rPr>
              <a:t>sc.textFile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000090"/>
                </a:solidFill>
                <a:cs typeface="+mn-ea"/>
                <a:sym typeface="+mn-lt"/>
              </a:rPr>
              <a:t>“hamlet.txt”</a:t>
            </a:r>
            <a:r>
              <a:rPr lang="en-US" sz="1800" dirty="0">
                <a:cs typeface="+mn-ea"/>
                <a:sym typeface="+mn-lt"/>
              </a:rPr>
              <a:t>)</a:t>
            </a:r>
          </a:p>
          <a:p>
            <a:pPr>
              <a:buClr>
                <a:schemeClr val="bg1">
                  <a:lumMod val="75000"/>
                </a:schemeClr>
              </a:buClr>
              <a:buFont typeface="Lucida Grande"/>
              <a:buChar char="&gt;"/>
            </a:pPr>
            <a:r>
              <a:rPr lang="en-US" sz="1800" dirty="0" err="1">
                <a:cs typeface="+mn-ea"/>
                <a:sym typeface="+mn-lt"/>
              </a:rPr>
              <a:t>val</a:t>
            </a:r>
            <a:r>
              <a:rPr lang="en-US" sz="1800" dirty="0">
                <a:cs typeface="+mn-ea"/>
                <a:sym typeface="+mn-lt"/>
              </a:rPr>
              <a:t> counts = </a:t>
            </a:r>
            <a:r>
              <a:rPr lang="en-US" sz="1800" dirty="0" err="1">
                <a:cs typeface="+mn-ea"/>
                <a:sym typeface="+mn-lt"/>
              </a:rPr>
              <a:t>lines.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flatMap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 line=&gt; 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line.split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(“ ”)</a:t>
            </a:r>
            <a:r>
              <a:rPr lang="en-US" sz="1800" dirty="0">
                <a:cs typeface="+mn-ea"/>
                <a:sym typeface="+mn-lt"/>
              </a:rPr>
              <a:t>)</a:t>
            </a:r>
            <a:br>
              <a:rPr lang="en-US" sz="1800" dirty="0">
                <a:cs typeface="+mn-ea"/>
                <a:sym typeface="+mn-lt"/>
              </a:rPr>
            </a:br>
            <a:r>
              <a:rPr lang="en-US" sz="1800" dirty="0">
                <a:cs typeface="+mn-ea"/>
                <a:sym typeface="+mn-lt"/>
              </a:rPr>
              <a:t>              .</a:t>
            </a:r>
            <a:r>
              <a:rPr lang="en-US" sz="1800" dirty="0">
                <a:solidFill>
                  <a:srgbClr val="3366FF"/>
                </a:solidFill>
                <a:cs typeface="+mn-ea"/>
                <a:sym typeface="+mn-lt"/>
              </a:rPr>
              <a:t>map</a:t>
            </a:r>
            <a:r>
              <a:rPr lang="en-US" sz="1800" dirty="0">
                <a:cs typeface="+mn-ea"/>
                <a:sym typeface="+mn-lt"/>
              </a:rPr>
              <a:t>(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word =&gt; (word, 1)</a:t>
            </a:r>
            <a:r>
              <a:rPr lang="en-US" sz="1800" dirty="0">
                <a:cs typeface="+mn-ea"/>
                <a:sym typeface="+mn-lt"/>
              </a:rPr>
              <a:t>)</a:t>
            </a:r>
            <a:br>
              <a:rPr lang="en-US" sz="1800" dirty="0">
                <a:cs typeface="+mn-ea"/>
                <a:sym typeface="+mn-lt"/>
              </a:rPr>
            </a:br>
            <a:r>
              <a:rPr lang="en-US" sz="1800" dirty="0">
                <a:cs typeface="+mn-ea"/>
                <a:sym typeface="+mn-lt"/>
              </a:rPr>
              <a:t>              .</a:t>
            </a:r>
            <a:r>
              <a:rPr lang="en-US" sz="1800" dirty="0" err="1">
                <a:solidFill>
                  <a:srgbClr val="3366FF"/>
                </a:solidFill>
                <a:cs typeface="+mn-ea"/>
                <a:sym typeface="+mn-lt"/>
              </a:rPr>
              <a:t>reduceByKey</a:t>
            </a:r>
            <a:r>
              <a:rPr lang="en-US" sz="1800" dirty="0">
                <a:cs typeface="+mn-ea"/>
                <a:sym typeface="+mn-lt"/>
              </a:rPr>
              <a:t>((</a:t>
            </a:r>
            <a:r>
              <a:rPr lang="en-US" sz="1800" dirty="0" err="1">
                <a:solidFill>
                  <a:srgbClr val="FF0080"/>
                </a:solidFill>
                <a:cs typeface="+mn-ea"/>
                <a:sym typeface="+mn-lt"/>
              </a:rPr>
              <a:t>x,y</a:t>
            </a:r>
            <a:r>
              <a:rPr lang="en-US" sz="1800" dirty="0">
                <a:solidFill>
                  <a:srgbClr val="FF0080"/>
                </a:solidFill>
                <a:cs typeface="+mn-ea"/>
                <a:sym typeface="+mn-lt"/>
              </a:rPr>
              <a:t>)=&gt; x + y</a:t>
            </a:r>
            <a:r>
              <a:rPr lang="en-US" sz="1800" dirty="0">
                <a:cs typeface="+mn-ea"/>
                <a:sym typeface="+mn-lt"/>
              </a:rPr>
              <a:t>).collect()</a:t>
            </a:r>
          </a:p>
        </p:txBody>
      </p:sp>
      <p:grpSp>
        <p:nvGrpSpPr>
          <p:cNvPr id="5" name="Group 63"/>
          <p:cNvGrpSpPr/>
          <p:nvPr/>
        </p:nvGrpSpPr>
        <p:grpSpPr>
          <a:xfrm>
            <a:off x="312538" y="3235319"/>
            <a:ext cx="6605661" cy="2206750"/>
            <a:chOff x="1161132" y="4781887"/>
            <a:chExt cx="5893286" cy="2088799"/>
          </a:xfrm>
        </p:grpSpPr>
        <p:sp>
          <p:nvSpPr>
            <p:cNvPr id="6" name="TextBox 4"/>
            <p:cNvSpPr txBox="1"/>
            <p:nvPr/>
          </p:nvSpPr>
          <p:spPr>
            <a:xfrm>
              <a:off x="1239682" y="5072440"/>
              <a:ext cx="1091476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“to be or”</a:t>
              </a:r>
            </a:p>
          </p:txBody>
        </p:sp>
        <p:sp>
          <p:nvSpPr>
            <p:cNvPr id="7" name="TextBox 5"/>
            <p:cNvSpPr txBox="1"/>
            <p:nvPr/>
          </p:nvSpPr>
          <p:spPr>
            <a:xfrm>
              <a:off x="1161132" y="6096619"/>
              <a:ext cx="1197127" cy="378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“not to be”</a:t>
              </a:r>
            </a:p>
          </p:txBody>
        </p:sp>
        <p:sp>
          <p:nvSpPr>
            <p:cNvPr id="8" name="TextBox 6"/>
            <p:cNvSpPr txBox="1"/>
            <p:nvPr/>
          </p:nvSpPr>
          <p:spPr>
            <a:xfrm>
              <a:off x="3041519" y="4781887"/>
              <a:ext cx="588070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“to”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“be”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“or”</a:t>
              </a: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2991440" y="5902178"/>
              <a:ext cx="668157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“not”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“to”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“be”</a:t>
              </a: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4551689" y="4831228"/>
              <a:ext cx="761116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(to,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(be,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(or, 1)</a:t>
              </a: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4533798" y="5909310"/>
              <a:ext cx="836912" cy="961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(not,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(to, 1)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(be, 1)</a:t>
              </a: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6217506" y="4914147"/>
              <a:ext cx="836912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(be, 2)</a:t>
              </a:r>
              <a:br>
                <a:rPr lang="en-US" sz="2000" dirty="0">
                  <a:cs typeface="+mn-ea"/>
                  <a:sym typeface="+mn-lt"/>
                </a:rPr>
              </a:br>
              <a:r>
                <a:rPr lang="en-US" sz="2000" dirty="0">
                  <a:cs typeface="+mn-ea"/>
                  <a:sym typeface="+mn-lt"/>
                </a:rPr>
                <a:t>(not, 1)</a:t>
              </a: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6260156" y="5909310"/>
              <a:ext cx="726220" cy="67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cs typeface="+mn-ea"/>
                  <a:sym typeface="+mn-lt"/>
                </a:rPr>
                <a:t>(or, 1)</a:t>
              </a:r>
            </a:p>
            <a:p>
              <a:r>
                <a:rPr lang="en-US" sz="2000" dirty="0">
                  <a:cs typeface="+mn-ea"/>
                  <a:sym typeface="+mn-lt"/>
                </a:rPr>
                <a:t>(to, 2)</a:t>
              </a:r>
            </a:p>
          </p:txBody>
        </p:sp>
        <p:cxnSp>
          <p:nvCxnSpPr>
            <p:cNvPr id="14" name="Straight Connector 22"/>
            <p:cNvCxnSpPr/>
            <p:nvPr/>
          </p:nvCxnSpPr>
          <p:spPr>
            <a:xfrm>
              <a:off x="2331158" y="5272867"/>
              <a:ext cx="55065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7"/>
            <p:cNvCxnSpPr/>
            <p:nvPr/>
          </p:nvCxnSpPr>
          <p:spPr>
            <a:xfrm flipV="1">
              <a:off x="2307385" y="6285981"/>
              <a:ext cx="574430" cy="2072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28"/>
            <p:cNvCxnSpPr/>
            <p:nvPr/>
          </p:nvCxnSpPr>
          <p:spPr>
            <a:xfrm>
              <a:off x="3742549" y="5288014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9"/>
            <p:cNvCxnSpPr/>
            <p:nvPr/>
          </p:nvCxnSpPr>
          <p:spPr>
            <a:xfrm>
              <a:off x="3742549" y="6302977"/>
              <a:ext cx="67054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54"/>
            <p:cNvCxnSpPr/>
            <p:nvPr/>
          </p:nvCxnSpPr>
          <p:spPr>
            <a:xfrm>
              <a:off x="5404673" y="5211244"/>
              <a:ext cx="764090" cy="1125631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5"/>
            <p:cNvCxnSpPr/>
            <p:nvPr/>
          </p:nvCxnSpPr>
          <p:spPr>
            <a:xfrm>
              <a:off x="5386793" y="5206040"/>
              <a:ext cx="764090" cy="10176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60"/>
            <p:cNvCxnSpPr/>
            <p:nvPr/>
          </p:nvCxnSpPr>
          <p:spPr>
            <a:xfrm flipV="1">
              <a:off x="5405917" y="5225882"/>
              <a:ext cx="764090" cy="111743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61"/>
            <p:cNvCxnSpPr/>
            <p:nvPr/>
          </p:nvCxnSpPr>
          <p:spPr>
            <a:xfrm flipV="1">
              <a:off x="5404673" y="6224655"/>
              <a:ext cx="764090" cy="10102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1"/>
          <p:cNvSpPr/>
          <p:nvPr/>
        </p:nvSpPr>
        <p:spPr>
          <a:xfrm>
            <a:off x="361731" y="3182410"/>
            <a:ext cx="1243451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2252124" y="3182410"/>
            <a:ext cx="925454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3951587" y="3182410"/>
            <a:ext cx="1094990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5974675" y="3128339"/>
            <a:ext cx="1073068" cy="2368438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0" name="Straight Connector 55"/>
          <p:cNvCxnSpPr/>
          <p:nvPr/>
        </p:nvCxnSpPr>
        <p:spPr>
          <a:xfrm>
            <a:off x="7057266" y="3716168"/>
            <a:ext cx="777341" cy="36515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5"/>
          <p:cNvCxnSpPr/>
          <p:nvPr/>
        </p:nvCxnSpPr>
        <p:spPr>
          <a:xfrm flipV="1">
            <a:off x="7067131" y="4097686"/>
            <a:ext cx="708495" cy="410843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4"/>
          <p:cNvSpPr txBox="1"/>
          <p:nvPr/>
        </p:nvSpPr>
        <p:spPr>
          <a:xfrm>
            <a:off x="7845394" y="4035296"/>
            <a:ext cx="814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+mn-ea"/>
                <a:sym typeface="+mn-lt"/>
              </a:rPr>
              <a:t>(or, 1)</a:t>
            </a:r>
          </a:p>
          <a:p>
            <a:r>
              <a:rPr lang="en-US" sz="2000" dirty="0">
                <a:cs typeface="+mn-ea"/>
                <a:sym typeface="+mn-lt"/>
              </a:rPr>
              <a:t>(to, 2)</a:t>
            </a:r>
          </a:p>
        </p:txBody>
      </p:sp>
      <p:sp>
        <p:nvSpPr>
          <p:cNvPr id="36" name="TextBox 13"/>
          <p:cNvSpPr txBox="1"/>
          <p:nvPr/>
        </p:nvSpPr>
        <p:spPr>
          <a:xfrm>
            <a:off x="7825353" y="3422689"/>
            <a:ext cx="938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+mn-ea"/>
                <a:sym typeface="+mn-lt"/>
              </a:rPr>
              <a:t>(be, 2)</a:t>
            </a:r>
            <a:br>
              <a:rPr lang="en-US" sz="2000" dirty="0">
                <a:cs typeface="+mn-ea"/>
                <a:sym typeface="+mn-lt"/>
              </a:rPr>
            </a:br>
            <a:r>
              <a:rPr lang="en-US" sz="2000" dirty="0">
                <a:cs typeface="+mn-ea"/>
                <a:sym typeface="+mn-lt"/>
              </a:rPr>
              <a:t>(not, 1)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432073" y="3498214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411093" y="4589138"/>
            <a:ext cx="1120553" cy="47041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2386048" y="3255729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386048" y="4418868"/>
            <a:ext cx="638344" cy="996584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4140497" y="3255729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4182714" y="4384943"/>
            <a:ext cx="717169" cy="1047379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6048186" y="3356155"/>
            <a:ext cx="862876" cy="822423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6067880" y="4342155"/>
            <a:ext cx="792965" cy="876388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61731" y="2731263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cs typeface="+mn-ea"/>
                <a:sym typeface="+mn-lt"/>
              </a:rPr>
              <a:t>textFile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156659" y="2720745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cs typeface="+mn-ea"/>
                <a:sym typeface="+mn-lt"/>
              </a:rPr>
              <a:t>flatMap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2" name="文本框 49"/>
          <p:cNvSpPr txBox="1"/>
          <p:nvPr/>
        </p:nvSpPr>
        <p:spPr>
          <a:xfrm>
            <a:off x="4139952" y="2708920"/>
            <a:ext cx="1292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cs typeface="+mn-ea"/>
                <a:sym typeface="+mn-lt"/>
              </a:rPr>
              <a:t>map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3" name="文本框 49"/>
          <p:cNvSpPr txBox="1"/>
          <p:nvPr/>
        </p:nvSpPr>
        <p:spPr>
          <a:xfrm>
            <a:off x="5779171" y="2699192"/>
            <a:ext cx="211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>
                <a:cs typeface="+mn-ea"/>
                <a:sym typeface="+mn-lt"/>
              </a:rPr>
              <a:t>reducebyKey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54" name="矩形: 圆角 53"/>
          <p:cNvSpPr/>
          <p:nvPr/>
        </p:nvSpPr>
        <p:spPr>
          <a:xfrm>
            <a:off x="7652306" y="5386794"/>
            <a:ext cx="1200395" cy="39084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Partition</a:t>
            </a:r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7671434" y="5853235"/>
            <a:ext cx="1200395" cy="390840"/>
          </a:xfrm>
          <a:prstGeom prst="round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RDD</a:t>
            </a:r>
            <a:endParaRPr lang="zh-CN" altLang="en-US" dirty="0" err="1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478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2247839" y="332656"/>
            <a:ext cx="4248150" cy="6492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3333FF"/>
                </a:solidFill>
                <a:latin typeface="+mn-lt"/>
                <a:cs typeface="+mn-ea"/>
                <a:sym typeface="+mn-lt"/>
              </a:rPr>
              <a:t>MapReduce VS Spark</a:t>
            </a:r>
            <a:endParaRPr lang="zh-CN" altLang="en-US" b="1" dirty="0">
              <a:solidFill>
                <a:srgbClr val="3333FF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39380" y="1124744"/>
            <a:ext cx="8465068" cy="5256584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altLang="zh-CN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MapReduce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Great 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at one-pass </a:t>
            </a:r>
            <a:r>
              <a:rPr lang="en-US" altLang="zh-CN" dirty="0">
                <a:latin typeface="+mn-lt"/>
                <a:cs typeface="+mn-ea"/>
                <a:sym typeface="+mn-lt"/>
              </a:rPr>
              <a:t>computation, but inefficient for </a:t>
            </a:r>
            <a:r>
              <a:rPr lang="en-US" altLang="zh-CN" i="1" dirty="0">
                <a:latin typeface="+mn-lt"/>
                <a:cs typeface="+mn-ea"/>
                <a:sym typeface="+mn-lt"/>
              </a:rPr>
              <a:t>multi-pass </a:t>
            </a:r>
            <a:r>
              <a:rPr lang="en-US" altLang="zh-CN" dirty="0">
                <a:latin typeface="+mn-lt"/>
                <a:cs typeface="+mn-ea"/>
                <a:sym typeface="+mn-lt"/>
              </a:rPr>
              <a:t>algorithms.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No efficient primitives for data sharing.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r>
              <a:rPr lang="en-US" altLang="zh-CN" dirty="0">
                <a:latin typeface="+mn-lt"/>
                <a:cs typeface="+mn-ea"/>
                <a:sym typeface="+mn-lt"/>
              </a:rPr>
              <a:t> </a:t>
            </a:r>
          </a:p>
          <a:p>
            <a:pPr marL="457200" lvl="1" indent="0">
              <a:buNone/>
            </a:pPr>
            <a:r>
              <a:rPr lang="en-US" altLang="zh-CN" sz="3200" b="1" dirty="0">
                <a:solidFill>
                  <a:srgbClr val="CC3300"/>
                </a:solidFill>
                <a:latin typeface="+mn-lt"/>
                <a:cs typeface="+mn-ea"/>
                <a:sym typeface="+mn-lt"/>
              </a:rPr>
              <a:t>Spark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Extends a programming language with 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a distributed collection data-structure</a:t>
            </a:r>
            <a:r>
              <a:rPr lang="zh-CN" altLang="en-US" b="1" dirty="0">
                <a:latin typeface="+mn-lt"/>
                <a:cs typeface="+mn-ea"/>
                <a:sym typeface="+mn-lt"/>
              </a:rPr>
              <a:t>（</a:t>
            </a:r>
            <a:r>
              <a:rPr lang="en-US" altLang="zh-CN" b="1" dirty="0">
                <a:latin typeface="+mn-lt"/>
                <a:cs typeface="+mn-ea"/>
                <a:sym typeface="+mn-lt"/>
              </a:rPr>
              <a:t>RDD</a:t>
            </a:r>
            <a:r>
              <a:rPr lang="zh-CN" altLang="en-US" b="1" dirty="0">
                <a:latin typeface="+mn-lt"/>
                <a:cs typeface="+mn-ea"/>
                <a:sym typeface="+mn-lt"/>
              </a:rPr>
              <a:t>）</a:t>
            </a:r>
            <a:r>
              <a:rPr lang="en-US" altLang="zh-CN" dirty="0">
                <a:latin typeface="+mn-lt"/>
                <a:cs typeface="+mn-ea"/>
                <a:sym typeface="+mn-lt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  <a:cs typeface="+mn-ea"/>
                <a:sym typeface="+mn-lt"/>
              </a:rPr>
              <a:t>Clean APIs in Java, Scala, Python, R.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3785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39380" y="1052736"/>
            <a:ext cx="7961012" cy="341071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Same engine performs data extraction, model training and interactive queries </a:t>
            </a:r>
            <a:br>
              <a:rPr lang="en-US" altLang="zh-CN" dirty="0">
                <a:latin typeface="+mn-lt"/>
                <a:cs typeface="+mn-ea"/>
                <a:sym typeface="+mn-lt"/>
              </a:rPr>
            </a:b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276872"/>
            <a:ext cx="8429625" cy="3724275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247839" y="332656"/>
            <a:ext cx="4248150" cy="649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b="1">
                <a:solidFill>
                  <a:srgbClr val="3333FF"/>
                </a:solidFill>
                <a:cs typeface="+mn-ea"/>
                <a:sym typeface="+mn-lt"/>
              </a:rPr>
              <a:t>MapReduce VS Spark</a:t>
            </a:r>
            <a:endParaRPr lang="zh-CN" altLang="en-US" b="1" dirty="0">
              <a:solidFill>
                <a:srgbClr val="3333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0449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57723" y="5671326"/>
            <a:ext cx="1042988" cy="365125"/>
          </a:xfrm>
        </p:spPr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57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140056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50399" y="3935018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26789" y="3935018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50399" y="4696315"/>
            <a:ext cx="7287304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50399" y="4668387"/>
            <a:ext cx="7287304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50399" y="5052569"/>
            <a:ext cx="728730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File System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450399" y="3574978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50399" y="3529350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26789" y="3574978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26789" y="3529350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03180" y="3512936"/>
            <a:ext cx="1351257" cy="1084339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018913" y="3519537"/>
            <a:ext cx="1351257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92378" y="3855726"/>
            <a:ext cx="13605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Database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5541" y="2682937"/>
            <a:ext cx="8235348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455541" y="2655009"/>
            <a:ext cx="8235348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Cloudera Manager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5696" y="3048063"/>
            <a:ext cx="8235348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 rot="16200000">
            <a:off x="-8444" y="4098878"/>
            <a:ext cx="1925937" cy="731062"/>
          </a:xfrm>
          <a:prstGeom prst="roundRect">
            <a:avLst/>
          </a:prstGeom>
          <a:noFill/>
          <a:ln w="19050">
            <a:solidFill>
              <a:srgbClr val="9292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 rot="16200000">
            <a:off x="-297791" y="4280553"/>
            <a:ext cx="1939744" cy="404508"/>
          </a:xfrm>
          <a:prstGeom prst="roundRect">
            <a:avLst/>
          </a:prstGeom>
          <a:solidFill>
            <a:srgbClr val="9292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 rot="16200000">
            <a:off x="17929" y="3901461"/>
            <a:ext cx="211292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Services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474392" y="3690684"/>
            <a:ext cx="1274113" cy="911220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474392" y="3530291"/>
            <a:ext cx="1274113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74392" y="4005286"/>
            <a:ext cx="12828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on HBase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67544" y="2637593"/>
            <a:ext cx="8285386" cy="79404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391553" y="3501442"/>
            <a:ext cx="2319628" cy="1116595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61049" y="3501441"/>
            <a:ext cx="885128" cy="2006161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415639" y="4651617"/>
            <a:ext cx="7371503" cy="80766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711181" y="3526728"/>
            <a:ext cx="2244048" cy="108520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 descr="“hbase  pn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67" y="1110991"/>
            <a:ext cx="3713670" cy="94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“solr  png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51" y="234931"/>
            <a:ext cx="1331260" cy="6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“apache phoenix  png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6100"/>
            <a:ext cx="2293889" cy="61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31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58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45905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Table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 key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/ Read data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Fault Tolerance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Configuration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 is cheap. Show you the code.</a:t>
            </a:r>
          </a:p>
        </p:txBody>
      </p:sp>
    </p:spTree>
    <p:extLst>
      <p:ext uri="{BB962C8B-B14F-4D97-AF65-F5344CB8AC3E}">
        <p14:creationId xmlns:p14="http://schemas.microsoft.com/office/powerpoint/2010/main" val="479811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HBase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59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3201517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Database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3442" y="2060848"/>
            <a:ext cx="760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Non-relational database modeled after Google's Bigtable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HDFS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NoSQL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data in a columnar format (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列式存储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35" y="3713874"/>
            <a:ext cx="6937847" cy="28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3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defTabSz="457200"/>
            <a:r>
              <a:rPr lang="en-US" sz="1000">
                <a:solidFill>
                  <a:srgbClr val="000000"/>
                </a:solidFill>
              </a:rPr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874042167"/>
      </p:ext>
    </p:extLst>
  </p:cSld>
  <p:clrMapOvr>
    <a:masterClrMapping/>
  </p:clrMapOvr>
  <p:transition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60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146870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 V.S. Row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07" y="2099342"/>
            <a:ext cx="6336704" cy="4322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3677" y="6372557"/>
            <a:ext cx="1761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Compression</a:t>
            </a:r>
            <a:endParaRPr lang="zh-CN" altLang="en-US" sz="2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49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927131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HBase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3442" y="2060848"/>
            <a:ext cx="76049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Col-based storage: compression, compact, col appending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HDFS: scalability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Concurrency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HDFS: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 Tree: writing (more focusing on it)</a:t>
            </a:r>
          </a:p>
        </p:txBody>
      </p:sp>
    </p:spTree>
    <p:extLst>
      <p:ext uri="{BB962C8B-B14F-4D97-AF65-F5344CB8AC3E}">
        <p14:creationId xmlns:p14="http://schemas.microsoft.com/office/powerpoint/2010/main" val="950579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927131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HBase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3442" y="2060848"/>
            <a:ext cx="760498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Col-based storage: compression, compact, col appending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HDFS: scalability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Concurrency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HDFS: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LSM Tree: writing (more focusing on it)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row-keys: may help reading operation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on HDFS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implemented by Zookeeper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</a:t>
            </a:r>
          </a:p>
        </p:txBody>
      </p:sp>
    </p:spTree>
    <p:extLst>
      <p:ext uri="{BB962C8B-B14F-4D97-AF65-F5344CB8AC3E}">
        <p14:creationId xmlns:p14="http://schemas.microsoft.com/office/powerpoint/2010/main" val="16811841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749407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NOT HBase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3442" y="2060848"/>
            <a:ext cx="76049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transactions / Queries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join…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delay</a:t>
            </a:r>
          </a:p>
          <a:p>
            <a:pPr marL="914400" lvl="1" indent="-457200">
              <a:buFont typeface="Times New Roman" panose="02020603050405020304" pitchFamily="18" charset="0"/>
              <a:buChar char="‒"/>
            </a:pP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45949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10243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Format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en-US" altLang="zh-CN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481798" y="2557340"/>
          <a:ext cx="3905521" cy="1280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7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9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</a:t>
                      </a:r>
                      <a:r>
                        <a:rPr lang="en-US" altLang="zh-CN" sz="2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 name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091758" y="4509120"/>
          <a:ext cx="6864617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8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8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Row-key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CF:Column-key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Cell</a:t>
                      </a:r>
                      <a:r>
                        <a:rPr lang="en-US" altLang="zh-CN" sz="2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Value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info:fn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123455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info:ln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123455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Zhang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info:fn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123456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info:ln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123456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 </a:t>
                      </a:r>
                      <a:endParaRPr lang="zh-CN" alt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169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 Table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02228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format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2" y="2743590"/>
            <a:ext cx="7604982" cy="40041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520" y="2132857"/>
            <a:ext cx="2112090" cy="76944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Row-key is unique for a row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stCxn id="6" idx="2"/>
          </p:cNvCxnSpPr>
          <p:nvPr/>
        </p:nvCxnSpPr>
        <p:spPr>
          <a:xfrm>
            <a:off x="1307565" y="2902298"/>
            <a:ext cx="0" cy="742726"/>
          </a:xfrm>
          <a:prstGeom prst="straightConnector1">
            <a:avLst/>
          </a:prstGeom>
          <a:ln w="76200">
            <a:solidFill>
              <a:srgbClr val="FFE69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83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 Table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66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02228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format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2" y="2809238"/>
            <a:ext cx="7604982" cy="40041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520" y="2132857"/>
            <a:ext cx="2112090" cy="769441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CF: group of columns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7" idx="3"/>
          </p:cNvCxnSpPr>
          <p:nvPr/>
        </p:nvCxnSpPr>
        <p:spPr>
          <a:xfrm>
            <a:off x="2363610" y="2517578"/>
            <a:ext cx="840238" cy="291660"/>
          </a:xfrm>
          <a:prstGeom prst="straightConnector1">
            <a:avLst/>
          </a:prstGeom>
          <a:ln w="76200">
            <a:solidFill>
              <a:srgbClr val="FFE69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938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</a:p>
          <a:p>
            <a:r>
              <a:rPr lang="en-US" altLang="zh-CN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 Table</a:t>
            </a:r>
            <a:endParaRPr lang="zh-CN" altLang="en-US" sz="28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02228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format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2" y="2809238"/>
            <a:ext cx="7604982" cy="40041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3647" y="2199404"/>
            <a:ext cx="4536504" cy="430887"/>
          </a:xfrm>
          <a:prstGeom prst="rect">
            <a:avLst/>
          </a:prstGeom>
          <a:solidFill>
            <a:srgbClr val="FFE699"/>
          </a:solidFill>
          <a:ln>
            <a:solidFill>
              <a:srgbClr val="FFE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Cell: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Row-key+CF:col+timestemp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>
            <a:stCxn id="7" idx="2"/>
          </p:cNvCxnSpPr>
          <p:nvPr/>
        </p:nvCxnSpPr>
        <p:spPr>
          <a:xfrm>
            <a:off x="3011899" y="2630291"/>
            <a:ext cx="0" cy="582685"/>
          </a:xfrm>
          <a:prstGeom prst="straightConnector1">
            <a:avLst/>
          </a:prstGeom>
          <a:ln w="76200">
            <a:solidFill>
              <a:srgbClr val="FFE699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63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60011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34060"/>
            <a:ext cx="5830548" cy="453650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8144" y="3382543"/>
            <a:ext cx="3205948" cy="267765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service for Region Server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Region to Region Server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balance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Multiple masters (like hadoop)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ops (create, delete) 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肘形连接符 6"/>
          <p:cNvCxnSpPr>
            <a:stCxn id="3" idx="0"/>
          </p:cNvCxnSpPr>
          <p:nvPr/>
        </p:nvCxnSpPr>
        <p:spPr>
          <a:xfrm rot="16200000" flipV="1">
            <a:off x="6261863" y="2173288"/>
            <a:ext cx="673622" cy="1744888"/>
          </a:xfrm>
          <a:prstGeom prst="bentConnector2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74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69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60011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79376"/>
            <a:ext cx="5830548" cy="45365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8144" y="3573016"/>
            <a:ext cx="3205948" cy="267765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HA. Make sure only one master is active</a:t>
            </a:r>
          </a:p>
          <a:p>
            <a:pPr marL="342900" indent="-342900">
              <a:buAutoNum type="arabicPeriod"/>
            </a:pPr>
            <a:r>
              <a:rPr lang="en-US" altLang="zh-CN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 meta-data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the activity of Region Server and send report to master</a:t>
            </a:r>
          </a:p>
          <a:p>
            <a:pPr marL="342900" indent="-342900">
              <a:buAutoNum type="arabicPeriod"/>
            </a:pPr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start/end key of regions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肘形连接符 4"/>
          <p:cNvCxnSpPr>
            <a:stCxn id="8" idx="0"/>
            <a:endCxn id="7" idx="0"/>
          </p:cNvCxnSpPr>
          <p:nvPr/>
        </p:nvCxnSpPr>
        <p:spPr>
          <a:xfrm rot="16200000" flipV="1">
            <a:off x="4550128" y="652026"/>
            <a:ext cx="1393640" cy="4448340"/>
          </a:xfrm>
          <a:prstGeom prst="bentConnector3">
            <a:avLst>
              <a:gd name="adj1" fmla="val 116403"/>
            </a:avLst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559" y="59850"/>
            <a:ext cx="4313905" cy="18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19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Principles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424" y="1870205"/>
            <a:ext cx="8121798" cy="4195316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</a:rPr>
              <a:t>Automatic parallelization &amp; distribution</a:t>
            </a:r>
          </a:p>
          <a:p>
            <a:pPr lvl="1"/>
            <a:r>
              <a:rPr lang="en-US" dirty="0"/>
              <a:t>Hidden from the end-user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Fault tolerance and automatic recovery</a:t>
            </a:r>
          </a:p>
          <a:p>
            <a:pPr lvl="1"/>
            <a:r>
              <a:rPr lang="en-US" dirty="0"/>
              <a:t>Nodes/tasks will fail and will recover automatically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800000"/>
                </a:solidFill>
              </a:rPr>
              <a:t>Clean and simple programming abstraction</a:t>
            </a:r>
          </a:p>
          <a:p>
            <a:pPr lvl="1"/>
            <a:r>
              <a:rPr lang="en-US" dirty="0"/>
              <a:t>Users only provide two functions “map” and “reduce”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7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377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70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60011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298212"/>
            <a:ext cx="5830548" cy="453650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1223" y="3861048"/>
            <a:ext cx="2257327" cy="10618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Store:</a:t>
            </a:r>
          </a:p>
          <a:p>
            <a:pPr marL="457200" indent="-457200">
              <a:buAutoNum type="arabicPeriod"/>
            </a:pPr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MemStore</a:t>
            </a:r>
            <a:endParaRPr lang="en-US" altLang="zh-C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File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肘形连接符 16"/>
          <p:cNvCxnSpPr>
            <a:stCxn id="16" idx="3"/>
          </p:cNvCxnSpPr>
          <p:nvPr/>
        </p:nvCxnSpPr>
        <p:spPr>
          <a:xfrm>
            <a:off x="2388550" y="4391963"/>
            <a:ext cx="743290" cy="117157"/>
          </a:xfrm>
          <a:prstGeom prst="bentConnector3">
            <a:avLst>
              <a:gd name="adj1" fmla="val 50000"/>
            </a:avLst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2037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71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60011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34060"/>
            <a:ext cx="5830548" cy="45365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6044" y="2541225"/>
            <a:ext cx="3205948" cy="738664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Region I/O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Region split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肘形连接符 4"/>
          <p:cNvCxnSpPr>
            <a:stCxn id="8" idx="2"/>
          </p:cNvCxnSpPr>
          <p:nvPr/>
        </p:nvCxnSpPr>
        <p:spPr>
          <a:xfrm rot="5400000">
            <a:off x="6269990" y="2734027"/>
            <a:ext cx="653167" cy="1744890"/>
          </a:xfrm>
          <a:prstGeom prst="bentConnector2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84168" y="4427166"/>
            <a:ext cx="2987824" cy="1061829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data</a:t>
            </a:r>
          </a:p>
          <a:p>
            <a:pPr marL="342900" indent="-3429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Region only store the data of one CF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肘形连接符 14"/>
          <p:cNvCxnSpPr>
            <a:stCxn id="12" idx="1"/>
          </p:cNvCxnSpPr>
          <p:nvPr/>
        </p:nvCxnSpPr>
        <p:spPr>
          <a:xfrm rot="10800000">
            <a:off x="5004048" y="4276795"/>
            <a:ext cx="1080120" cy="681286"/>
          </a:xfrm>
          <a:prstGeom prst="bentConnector3">
            <a:avLst>
              <a:gd name="adj1" fmla="val 50000"/>
            </a:avLst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H="1" flipV="1">
            <a:off x="3707904" y="3279888"/>
            <a:ext cx="864096" cy="581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979712" y="3140968"/>
            <a:ext cx="576064" cy="6480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76129" y="3108803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40797" y="3066286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HeartBeat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05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72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600118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04" y="2234060"/>
            <a:ext cx="5830548" cy="45365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62173" y="4879841"/>
            <a:ext cx="2736304" cy="170816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HLog</a:t>
            </a: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Write­-Ahead-­Log</a:t>
            </a:r>
          </a:p>
          <a:p>
            <a:pPr marL="457200" indent="-457200">
              <a:buAutoNum type="arabicPeriod"/>
            </a:pPr>
            <a:r>
              <a:rPr lang="en-US" altLang="zh-CN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event before modifying </a:t>
            </a:r>
            <a:r>
              <a:rPr lang="en-US" altLang="zh-CN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MemStore</a:t>
            </a:r>
            <a:endParaRPr lang="zh-CN" alt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肘形连接符 4"/>
          <p:cNvCxnSpPr>
            <a:stCxn id="8" idx="0"/>
          </p:cNvCxnSpPr>
          <p:nvPr/>
        </p:nvCxnSpPr>
        <p:spPr>
          <a:xfrm rot="16200000" flipV="1">
            <a:off x="6416455" y="3665970"/>
            <a:ext cx="377529" cy="2050213"/>
          </a:xfrm>
          <a:prstGeom prst="bentConnector2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60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73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204735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hbase 表结构.jpg-135.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42" y="2176798"/>
            <a:ext cx="7655348" cy="46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882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092695" y="6381328"/>
            <a:ext cx="1042988" cy="365125"/>
          </a:xfrm>
        </p:spPr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74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988045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Split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_2_.png-1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69" y="3439142"/>
            <a:ext cx="446073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51520" y="2212208"/>
            <a:ext cx="716863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7282" y="2212208"/>
            <a:ext cx="79618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5114" y="3089238"/>
            <a:ext cx="1375698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MemStore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3439" y="4345864"/>
            <a:ext cx="122020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StoreFile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/>
          <p:cNvCxnSpPr>
            <a:stCxn id="2" idx="3"/>
            <a:endCxn id="8" idx="1"/>
          </p:cNvCxnSpPr>
          <p:nvPr/>
        </p:nvCxnSpPr>
        <p:spPr>
          <a:xfrm>
            <a:off x="968383" y="2427652"/>
            <a:ext cx="4588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stCxn id="8" idx="2"/>
            <a:endCxn id="9" idx="0"/>
          </p:cNvCxnSpPr>
          <p:nvPr/>
        </p:nvCxnSpPr>
        <p:spPr>
          <a:xfrm flipH="1">
            <a:off x="1822963" y="2643095"/>
            <a:ext cx="2409" cy="4461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2"/>
            <a:endCxn id="31" idx="0"/>
          </p:cNvCxnSpPr>
          <p:nvPr/>
        </p:nvCxnSpPr>
        <p:spPr>
          <a:xfrm>
            <a:off x="1822963" y="3520125"/>
            <a:ext cx="0" cy="7060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78468" y="3646777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Flush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02908" y="4345864"/>
            <a:ext cx="122020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StoreFile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89948" y="5565347"/>
            <a:ext cx="1220206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StoreFile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4791" y="4226223"/>
            <a:ext cx="3096344" cy="617075"/>
          </a:xfrm>
          <a:prstGeom prst="rect">
            <a:avLst/>
          </a:prstGeom>
          <a:noFill/>
          <a:ln w="38100">
            <a:solidFill>
              <a:srgbClr val="0053A3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74791" y="5465935"/>
            <a:ext cx="3096344" cy="656022"/>
          </a:xfrm>
          <a:prstGeom prst="rect">
            <a:avLst/>
          </a:prstGeom>
          <a:noFill/>
          <a:ln w="38100">
            <a:solidFill>
              <a:srgbClr val="ED7D3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31" idx="2"/>
            <a:endCxn id="35" idx="0"/>
          </p:cNvCxnSpPr>
          <p:nvPr/>
        </p:nvCxnSpPr>
        <p:spPr>
          <a:xfrm>
            <a:off x="1822963" y="4843298"/>
            <a:ext cx="0" cy="6226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13364" y="4915476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Compact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右大括号 44"/>
          <p:cNvSpPr/>
          <p:nvPr/>
        </p:nvSpPr>
        <p:spPr>
          <a:xfrm>
            <a:off x="3452599" y="3520125"/>
            <a:ext cx="524920" cy="2734551"/>
          </a:xfrm>
          <a:prstGeom prst="rightBrace">
            <a:avLst/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>
            <a:stCxn id="9" idx="1"/>
            <a:endCxn id="2" idx="2"/>
          </p:cNvCxnSpPr>
          <p:nvPr/>
        </p:nvCxnSpPr>
        <p:spPr>
          <a:xfrm flipH="1" flipV="1">
            <a:off x="609952" y="2643095"/>
            <a:ext cx="525162" cy="661587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4687" y="2780267"/>
            <a:ext cx="819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</a:p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584257" y="2383526"/>
            <a:ext cx="4493538" cy="400110"/>
          </a:xfrm>
          <a:prstGeom prst="rect">
            <a:avLst/>
          </a:prstGeom>
          <a:solidFill>
            <a:srgbClr val="FFE6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is inconvenient!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Blockcache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751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75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718740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93688" y="3781104"/>
            <a:ext cx="444855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 Warehouse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3688" y="4669131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0078" y="4669131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93688" y="5430428"/>
            <a:ext cx="7287304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93688" y="5402500"/>
            <a:ext cx="7287304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93688" y="5786682"/>
            <a:ext cx="728730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File System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493688" y="4309091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93688" y="4263463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078" y="4309091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70078" y="4263463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46469" y="3421063"/>
            <a:ext cx="1351257" cy="1910325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046469" y="3375436"/>
            <a:ext cx="1351257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5667" y="4083971"/>
            <a:ext cx="13605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Database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493688" y="3421064"/>
            <a:ext cx="4448559" cy="7601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493688" y="3375436"/>
            <a:ext cx="4448559" cy="4056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13116" y="2559818"/>
            <a:ext cx="6883117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13116" y="2531890"/>
            <a:ext cx="6883117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Cloudera Manager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3116" y="2916072"/>
            <a:ext cx="688311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 rot="16200000">
            <a:off x="-395214" y="4402932"/>
            <a:ext cx="2786056" cy="731062"/>
          </a:xfrm>
          <a:prstGeom prst="roundRect">
            <a:avLst/>
          </a:prstGeom>
          <a:noFill/>
          <a:ln w="19050">
            <a:solidFill>
              <a:srgbClr val="9292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 rot="16200000">
            <a:off x="-692474" y="4576695"/>
            <a:ext cx="2815687" cy="404508"/>
          </a:xfrm>
          <a:prstGeom prst="roundRect">
            <a:avLst/>
          </a:prstGeom>
          <a:solidFill>
            <a:srgbClr val="9292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 rot="16200000">
            <a:off x="-186368" y="4541876"/>
            <a:ext cx="260809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Services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506879" y="3432277"/>
            <a:ext cx="1274113" cy="888028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506879" y="3386648"/>
            <a:ext cx="1274113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06879" y="3731279"/>
            <a:ext cx="12828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Indexing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517681" y="4424797"/>
            <a:ext cx="1274113" cy="911220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517681" y="4379169"/>
            <a:ext cx="1274113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17681" y="4739399"/>
            <a:ext cx="12828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on HBase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95606" y="2515962"/>
            <a:ext cx="6959807" cy="79404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1470458" y="3371106"/>
            <a:ext cx="4482592" cy="810108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434842" y="4235555"/>
            <a:ext cx="2319628" cy="1116595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023238" y="3316181"/>
            <a:ext cx="1432175" cy="2015207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457438" y="3330843"/>
            <a:ext cx="1372994" cy="2015207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458928" y="5385730"/>
            <a:ext cx="7371503" cy="80766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754470" y="4260841"/>
            <a:ext cx="2244048" cy="108520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555870"/>
            <a:ext cx="3672408" cy="11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75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Zookeeper 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76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1459054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effort to develop and maintain an open-source server which enables highly reliable distributed coordination.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centralized service for maintaining configuration information, naming, providing distributed synchronization, and providing group services.</a:t>
            </a:r>
          </a:p>
        </p:txBody>
      </p:sp>
    </p:spTree>
    <p:extLst>
      <p:ext uri="{BB962C8B-B14F-4D97-AF65-F5344CB8AC3E}">
        <p14:creationId xmlns:p14="http://schemas.microsoft.com/office/powerpoint/2010/main" val="3325194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Cloudera Manager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77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942887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CDH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493688" y="3781104"/>
            <a:ext cx="444855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 Warehouse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3688" y="4669131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0078" y="4669131"/>
            <a:ext cx="217216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Computing Framework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93688" y="5430428"/>
            <a:ext cx="7287304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93688" y="5402500"/>
            <a:ext cx="7287304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HDFS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93688" y="5786682"/>
            <a:ext cx="728730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File System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493688" y="4309091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1493688" y="4263463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770078" y="4309091"/>
            <a:ext cx="2172169" cy="1022298"/>
          </a:xfrm>
          <a:prstGeom prst="roundRect">
            <a:avLst/>
          </a:prstGeom>
          <a:noFill/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770078" y="4263463"/>
            <a:ext cx="2172169" cy="405668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Spark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46469" y="3421063"/>
            <a:ext cx="1351257" cy="1910325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046469" y="3375436"/>
            <a:ext cx="1351257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HBase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5667" y="4083971"/>
            <a:ext cx="136056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Database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493688" y="3421064"/>
            <a:ext cx="4448559" cy="760150"/>
          </a:xfrm>
          <a:prstGeom prst="round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1493688" y="3375436"/>
            <a:ext cx="4448559" cy="405668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13116" y="2559818"/>
            <a:ext cx="6883117" cy="731062"/>
          </a:xfrm>
          <a:prstGeom prst="roundRect">
            <a:avLst/>
          </a:prstGeom>
          <a:noFill/>
          <a:ln w="19050">
            <a:solidFill>
              <a:srgbClr val="0053A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513116" y="2531890"/>
            <a:ext cx="6883117" cy="40450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Cloudera Manager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3116" y="2916072"/>
            <a:ext cx="688311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>
          <a:xfrm rot="16200000">
            <a:off x="-395214" y="4402932"/>
            <a:ext cx="2786056" cy="731062"/>
          </a:xfrm>
          <a:prstGeom prst="roundRect">
            <a:avLst/>
          </a:prstGeom>
          <a:noFill/>
          <a:ln w="19050">
            <a:solidFill>
              <a:srgbClr val="92929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 rot="16200000">
            <a:off x="-692474" y="4576695"/>
            <a:ext cx="2815687" cy="404508"/>
          </a:xfrm>
          <a:prstGeom prst="roundRect">
            <a:avLst/>
          </a:prstGeom>
          <a:solidFill>
            <a:srgbClr val="9292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Zookeeper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 rot="16200000">
            <a:off x="-186368" y="4541876"/>
            <a:ext cx="260809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Services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7506879" y="3432277"/>
            <a:ext cx="1274113" cy="888028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7506879" y="3386648"/>
            <a:ext cx="1274113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Solr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06879" y="3731279"/>
            <a:ext cx="12828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Indexing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517681" y="4424797"/>
            <a:ext cx="1274113" cy="911220"/>
          </a:xfrm>
          <a:prstGeom prst="roundRect">
            <a:avLst/>
          </a:prstGeom>
          <a:noFill/>
          <a:ln w="19050">
            <a:solidFill>
              <a:srgbClr val="27B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7517681" y="4379169"/>
            <a:ext cx="1274113" cy="405668"/>
          </a:xfrm>
          <a:prstGeom prst="roundRect">
            <a:avLst/>
          </a:prstGeom>
          <a:solidFill>
            <a:srgbClr val="27BF1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Phoenix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517681" y="4739399"/>
            <a:ext cx="1282891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on HBase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470458" y="3371106"/>
            <a:ext cx="4482592" cy="810108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1434842" y="4235555"/>
            <a:ext cx="2319628" cy="1116595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6023238" y="3316181"/>
            <a:ext cx="1432175" cy="2015207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7457438" y="3330843"/>
            <a:ext cx="1372994" cy="2015207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504338" y="3314664"/>
            <a:ext cx="885128" cy="2927052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458928" y="5385730"/>
            <a:ext cx="7371503" cy="807663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3754470" y="4260841"/>
            <a:ext cx="2244048" cy="1085209"/>
          </a:xfrm>
          <a:prstGeom prst="roundRect">
            <a:avLst/>
          </a:prstGeom>
          <a:solidFill>
            <a:schemeClr val="bg1">
              <a:lumMod val="95000"/>
              <a:alpha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Picture 14" descr="“cloudera manager logo png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96" y="887891"/>
            <a:ext cx="2662528" cy="72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3492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43647" y="287200"/>
            <a:ext cx="7381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Cloudera Manager</a:t>
            </a:r>
            <a:endParaRPr lang="zh-CN" alt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/>
              <a:t>78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3442" y="1502801"/>
            <a:ext cx="942887" cy="52322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CDH</a:t>
            </a: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91758" y="1999921"/>
            <a:ext cx="7296666" cy="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783442" y="2060848"/>
            <a:ext cx="76049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deployment and configuration.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Customizable monitoring and reporting. 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Effortless, robust troubleshooting.</a:t>
            </a:r>
          </a:p>
          <a:p>
            <a:pPr marL="457200" indent="-457200">
              <a:buFont typeface="Times New Roman" panose="02020603050405020304" pitchFamily="18" charset="0"/>
              <a:buChar char="‒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 downtime maintenance.</a:t>
            </a:r>
          </a:p>
        </p:txBody>
      </p:sp>
    </p:spTree>
    <p:extLst>
      <p:ext uri="{BB962C8B-B14F-4D97-AF65-F5344CB8AC3E}">
        <p14:creationId xmlns:p14="http://schemas.microsoft.com/office/powerpoint/2010/main" val="22915184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7497847" y="1409146"/>
            <a:ext cx="1553352" cy="1150055"/>
          </a:xfrm>
          <a:prstGeom prst="roundRect">
            <a:avLst>
              <a:gd name="adj" fmla="val 661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0534" y="1066600"/>
            <a:ext cx="6894095" cy="3760649"/>
          </a:xfrm>
          <a:prstGeom prst="roundRect">
            <a:avLst>
              <a:gd name="adj" fmla="val 661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89583" y="2621913"/>
            <a:ext cx="1400012" cy="704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616" y="2621913"/>
            <a:ext cx="683741" cy="433085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5789595" y="1409146"/>
            <a:ext cx="926243" cy="3096929"/>
          </a:xfrm>
          <a:prstGeom prst="roundRect">
            <a:avLst/>
          </a:prstGeom>
          <a:solidFill>
            <a:srgbClr val="AA7B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9" name="右箭头 18"/>
          <p:cNvSpPr/>
          <p:nvPr/>
        </p:nvSpPr>
        <p:spPr>
          <a:xfrm>
            <a:off x="4360089" y="2200745"/>
            <a:ext cx="1715626" cy="539583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381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45445" y="1409145"/>
            <a:ext cx="4122019" cy="3096929"/>
          </a:xfrm>
          <a:prstGeom prst="roundRect">
            <a:avLst>
              <a:gd name="adj" fmla="val 4582"/>
            </a:avLst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038" name="Picture 14" descr="“cloudera manager logo png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69" y="4054717"/>
            <a:ext cx="1764994" cy="4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83138" y="3236093"/>
            <a:ext cx="3595567" cy="5192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32684" y="1685914"/>
            <a:ext cx="1438052" cy="14937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“apache spark png”的图片搜索结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57" y="2127933"/>
            <a:ext cx="1233311" cy="64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483138" y="1685914"/>
            <a:ext cx="2073574" cy="14937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0" name="Picture 16" descr="“map reduce logo png”的图片搜索结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13" y="2149534"/>
            <a:ext cx="2011289" cy="63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“elasticsearch png”的图片搜索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72587" y="2344578"/>
            <a:ext cx="2077057" cy="96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右箭头 24"/>
          <p:cNvSpPr/>
          <p:nvPr/>
        </p:nvSpPr>
        <p:spPr>
          <a:xfrm rot="10800000">
            <a:off x="4078705" y="3219311"/>
            <a:ext cx="1729595" cy="539583"/>
          </a:xfrm>
          <a:prstGeom prst="rightArrow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0" scaled="1"/>
            <a:tileRect/>
          </a:gradFill>
          <a:ln w="38100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808300" y="3236093"/>
            <a:ext cx="0" cy="417757"/>
          </a:xfrm>
          <a:prstGeom prst="line">
            <a:avLst/>
          </a:prstGeom>
          <a:ln w="76200">
            <a:solidFill>
              <a:srgbClr val="AA7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870981" y="3284025"/>
            <a:ext cx="0" cy="417757"/>
          </a:xfrm>
          <a:prstGeom prst="line">
            <a:avLst/>
          </a:prstGeom>
          <a:ln w="76200">
            <a:solidFill>
              <a:srgbClr val="AA7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489489" y="3026042"/>
            <a:ext cx="127310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ES-Hadoop</a:t>
            </a:r>
            <a:endParaRPr lang="zh-CN" altLang="en-US" sz="15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“tomcat png”的图片搜索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46" y="1605617"/>
            <a:ext cx="1401754" cy="50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7641429" y="2178683"/>
            <a:ext cx="1381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 Service</a:t>
            </a:r>
            <a:endParaRPr lang="zh-CN" altLang="en-US" sz="15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137" y="3345341"/>
            <a:ext cx="1476771" cy="1338147"/>
          </a:xfrm>
          <a:prstGeom prst="rect">
            <a:avLst/>
          </a:prstGeom>
        </p:spPr>
      </p:pic>
      <p:sp>
        <p:nvSpPr>
          <p:cNvPr id="7" name="上下箭头 6"/>
          <p:cNvSpPr/>
          <p:nvPr/>
        </p:nvSpPr>
        <p:spPr>
          <a:xfrm>
            <a:off x="8117905" y="2559201"/>
            <a:ext cx="315903" cy="792737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8" name="上下箭头 27"/>
          <p:cNvSpPr/>
          <p:nvPr/>
        </p:nvSpPr>
        <p:spPr>
          <a:xfrm rot="5400000">
            <a:off x="7045603" y="1672666"/>
            <a:ext cx="315903" cy="691109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2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Don’t move data to workers… move workers to the data!</a:t>
            </a:r>
          </a:p>
          <a:p>
            <a:pPr lvl="1"/>
            <a:r>
              <a:rPr lang="en-US" dirty="0"/>
              <a:t>Store data on the local disks of nodes in the cluster</a:t>
            </a:r>
          </a:p>
          <a:p>
            <a:pPr lvl="1"/>
            <a:r>
              <a:rPr lang="en-US" dirty="0"/>
              <a:t>Start up the workers on the node that has the data local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Not enough RAM to hold all the data in memory</a:t>
            </a:r>
          </a:p>
          <a:p>
            <a:pPr lvl="1"/>
            <a:r>
              <a:rPr lang="en-US" dirty="0"/>
              <a:t>Disk access is slow, but disk throughput is reasonable</a:t>
            </a:r>
          </a:p>
          <a:p>
            <a:r>
              <a:rPr lang="en-US" dirty="0"/>
              <a:t>A distributed file system is the answer</a:t>
            </a:r>
          </a:p>
          <a:p>
            <a:pPr lvl="1"/>
            <a:r>
              <a:rPr lang="en-US" dirty="0"/>
              <a:t>GFS (Google File System)</a:t>
            </a:r>
          </a:p>
          <a:p>
            <a:pPr lvl="1"/>
            <a:r>
              <a:rPr lang="en-US" dirty="0"/>
              <a:t>HDFS for Hadoop (= GFS clone)</a:t>
            </a:r>
          </a:p>
        </p:txBody>
      </p:sp>
    </p:spTree>
    <p:extLst>
      <p:ext uri="{BB962C8B-B14F-4D97-AF65-F5344CB8AC3E}">
        <p14:creationId xmlns:p14="http://schemas.microsoft.com/office/powerpoint/2010/main" val="1539343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578" y="1681844"/>
            <a:ext cx="1281793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Web Request 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24892" y="1681844"/>
            <a:ext cx="1281793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Web Controller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9166" y="2443450"/>
            <a:ext cx="1453244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Query By Question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cxnSp>
        <p:nvCxnSpPr>
          <p:cNvPr id="4" name="直接箭头连接符 3"/>
          <p:cNvCxnSpPr>
            <a:stCxn id="2" idx="3"/>
            <a:endCxn id="52" idx="1"/>
          </p:cNvCxnSpPr>
          <p:nvPr/>
        </p:nvCxnSpPr>
        <p:spPr>
          <a:xfrm>
            <a:off x="2393371" y="1832883"/>
            <a:ext cx="831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610806" y="1555883"/>
            <a:ext cx="4369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</a:rPr>
              <a:t>Get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cxnSp>
        <p:nvCxnSpPr>
          <p:cNvPr id="18" name="直接箭头连接符 17"/>
          <p:cNvCxnSpPr>
            <a:stCxn id="52" idx="2"/>
            <a:endCxn id="53" idx="0"/>
          </p:cNvCxnSpPr>
          <p:nvPr/>
        </p:nvCxnSpPr>
        <p:spPr>
          <a:xfrm flipH="1">
            <a:off x="3865788" y="1983922"/>
            <a:ext cx="1" cy="459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3139166" y="3202139"/>
            <a:ext cx="1453244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ESQuery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141823" y="3896097"/>
            <a:ext cx="1453244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Spark Calculation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139166" y="4591780"/>
            <a:ext cx="1453244" cy="30207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Question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 rot="5400000">
            <a:off x="3817924" y="3137674"/>
            <a:ext cx="3212015" cy="300353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</a:rPr>
              <a:t>On Error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cxnSp>
        <p:nvCxnSpPr>
          <p:cNvPr id="61" name="直接箭头连接符 60"/>
          <p:cNvCxnSpPr>
            <a:stCxn id="53" idx="2"/>
            <a:endCxn id="55" idx="0"/>
          </p:cNvCxnSpPr>
          <p:nvPr/>
        </p:nvCxnSpPr>
        <p:spPr>
          <a:xfrm>
            <a:off x="3865788" y="2745528"/>
            <a:ext cx="0" cy="456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5" idx="2"/>
            <a:endCxn id="56" idx="0"/>
          </p:cNvCxnSpPr>
          <p:nvPr/>
        </p:nvCxnSpPr>
        <p:spPr>
          <a:xfrm>
            <a:off x="3865789" y="3504217"/>
            <a:ext cx="2657" cy="3918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56" idx="2"/>
            <a:endCxn id="57" idx="0"/>
          </p:cNvCxnSpPr>
          <p:nvPr/>
        </p:nvCxnSpPr>
        <p:spPr>
          <a:xfrm flipH="1">
            <a:off x="3865789" y="4198175"/>
            <a:ext cx="2657" cy="393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3026533" y="2063814"/>
            <a:ext cx="8255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</a:rPr>
              <a:t>Question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607042" y="2823665"/>
            <a:ext cx="124982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</a:rPr>
              <a:t>ESQueryObject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358835" y="3528675"/>
            <a:ext cx="4908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</a:rPr>
              <a:t>RDD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cxnSp>
        <p:nvCxnSpPr>
          <p:cNvPr id="79" name="直接箭头连接符 78"/>
          <p:cNvCxnSpPr>
            <a:stCxn id="52" idx="3"/>
          </p:cNvCxnSpPr>
          <p:nvPr/>
        </p:nvCxnSpPr>
        <p:spPr>
          <a:xfrm flipV="1">
            <a:off x="4506685" y="1832883"/>
            <a:ext cx="767070" cy="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53" idx="3"/>
          </p:cNvCxnSpPr>
          <p:nvPr/>
        </p:nvCxnSpPr>
        <p:spPr>
          <a:xfrm>
            <a:off x="4592410" y="2594489"/>
            <a:ext cx="678688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55" idx="3"/>
          </p:cNvCxnSpPr>
          <p:nvPr/>
        </p:nvCxnSpPr>
        <p:spPr>
          <a:xfrm flipV="1">
            <a:off x="4592410" y="3352315"/>
            <a:ext cx="678688" cy="863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stCxn id="56" idx="3"/>
          </p:cNvCxnSpPr>
          <p:nvPr/>
        </p:nvCxnSpPr>
        <p:spPr>
          <a:xfrm flipV="1">
            <a:off x="4595067" y="4047135"/>
            <a:ext cx="676031" cy="1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57" idx="3"/>
          </p:cNvCxnSpPr>
          <p:nvPr/>
        </p:nvCxnSpPr>
        <p:spPr>
          <a:xfrm flipV="1">
            <a:off x="4592410" y="4741093"/>
            <a:ext cx="678688" cy="1727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肘形连接符 88"/>
          <p:cNvCxnSpPr>
            <a:stCxn id="57" idx="1"/>
            <a:endCxn id="2" idx="2"/>
          </p:cNvCxnSpPr>
          <p:nvPr/>
        </p:nvCxnSpPr>
        <p:spPr>
          <a:xfrm rot="10800000">
            <a:off x="1752475" y="1983922"/>
            <a:ext cx="1386692" cy="275889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1094643" y="3383746"/>
            <a:ext cx="6865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solidFill>
                  <a:prstClr val="black"/>
                </a:solidFill>
              </a:rPr>
              <a:t>Results</a:t>
            </a:r>
            <a:endParaRPr lang="zh-CN" altLang="en-US" sz="1350" dirty="0">
              <a:solidFill>
                <a:prstClr val="black"/>
              </a:solidFill>
            </a:endParaRPr>
          </a:p>
        </p:txBody>
      </p:sp>
      <p:cxnSp>
        <p:nvCxnSpPr>
          <p:cNvPr id="6" name="肘形连接符 5"/>
          <p:cNvCxnSpPr>
            <a:stCxn id="59" idx="0"/>
            <a:endCxn id="57" idx="2"/>
          </p:cNvCxnSpPr>
          <p:nvPr/>
        </p:nvCxnSpPr>
        <p:spPr>
          <a:xfrm flipH="1">
            <a:off x="3865789" y="3287851"/>
            <a:ext cx="1708319" cy="1606007"/>
          </a:xfrm>
          <a:prstGeom prst="bentConnector4">
            <a:avLst>
              <a:gd name="adj1" fmla="val -17834"/>
              <a:gd name="adj2" fmla="val 11067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035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90058" y="2560321"/>
            <a:ext cx="4423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Thank You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9863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672633"/>
            <a:ext cx="7345362" cy="1339850"/>
          </a:xfrm>
        </p:spPr>
        <p:txBody>
          <a:bodyPr/>
          <a:lstStyle/>
          <a:p>
            <a:r>
              <a:rPr lang="en-US" dirty="0"/>
              <a:t>Hadoop: How it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>
                <a:solidFill>
                  <a:srgbClr val="7C8F97">
                    <a:lumMod val="60000"/>
                    <a:lumOff val="40000"/>
                  </a:srgbClr>
                </a:solidFill>
              </a:rPr>
              <a:pPr/>
              <a:t>9</a:t>
            </a:fld>
            <a:endParaRPr lang="en-US" dirty="0">
              <a:solidFill>
                <a:srgbClr val="7C8F97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8871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49404F"/>
      </a:accent1>
      <a:accent2>
        <a:srgbClr val="948A54"/>
      </a:accent2>
      <a:accent3>
        <a:srgbClr val="1C7B64"/>
      </a:accent3>
      <a:accent4>
        <a:srgbClr val="A9BD8B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Temp">
      <a:majorFont>
        <a:latin typeface="Times New Roman"/>
        <a:ea typeface="等线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  <a:prstDash val="soli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</TotalTime>
  <Words>3577</Words>
  <Application>Microsoft Office PowerPoint</Application>
  <PresentationFormat>On-screen Show (4:3)</PresentationFormat>
  <Paragraphs>868</Paragraphs>
  <Slides>81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81</vt:i4>
      </vt:variant>
    </vt:vector>
  </HeadingPairs>
  <TitlesOfParts>
    <vt:vector size="99" baseType="lpstr">
      <vt:lpstr>HelveticaNeue-Light</vt:lpstr>
      <vt:lpstr>Lucida Grande</vt:lpstr>
      <vt:lpstr>微软雅黑</vt:lpstr>
      <vt:lpstr>Aparajita</vt:lpstr>
      <vt:lpstr>Arial</vt:lpstr>
      <vt:lpstr>Brush Script MT</vt:lpstr>
      <vt:lpstr>Calibri</vt:lpstr>
      <vt:lpstr>Calibri Light</vt:lpstr>
      <vt:lpstr>Calisto MT</vt:lpstr>
      <vt:lpstr>Consolas</vt:lpstr>
      <vt:lpstr>Georgia</vt:lpstr>
      <vt:lpstr>Symbol</vt:lpstr>
      <vt:lpstr>Times New Roman</vt:lpstr>
      <vt:lpstr>Verdana</vt:lpstr>
      <vt:lpstr>Wingdings</vt:lpstr>
      <vt:lpstr>Office 主题</vt:lpstr>
      <vt:lpstr>Capital</vt:lpstr>
      <vt:lpstr>1_Office 主题</vt:lpstr>
      <vt:lpstr>PowerPoint Presentation</vt:lpstr>
      <vt:lpstr>What is Hadoop</vt:lpstr>
      <vt:lpstr>Design Principles of Hadoop</vt:lpstr>
      <vt:lpstr>Divide and Conquer</vt:lpstr>
      <vt:lpstr>It’s a bit more complex…</vt:lpstr>
      <vt:lpstr>PowerPoint Presentation</vt:lpstr>
      <vt:lpstr>Design Principles of Hadoop</vt:lpstr>
      <vt:lpstr>Distributed File System</vt:lpstr>
      <vt:lpstr>Hadoop: How it Works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</vt:lpstr>
      <vt:lpstr>Hadoop Architecture</vt:lpstr>
      <vt:lpstr>Hadoop Distributed File System (HDFS)</vt:lpstr>
      <vt:lpstr>Main Properties of HDFS</vt:lpstr>
      <vt:lpstr>Map-Reduce Execution Engine (Example: Color Count)</vt:lpstr>
      <vt:lpstr>Properties of MapReduce Engine</vt:lpstr>
      <vt:lpstr>Properties of MapReduce Engine (Cont’d)</vt:lpstr>
      <vt:lpstr>Key-Value Pairs </vt:lpstr>
      <vt:lpstr>MapReduce Phases</vt:lpstr>
      <vt:lpstr>Example 1: Word Count</vt:lpstr>
      <vt:lpstr>Example 2: Color Count</vt:lpstr>
      <vt:lpstr>Example 3: Color Filter</vt:lpstr>
      <vt:lpstr>MapReduce – KMeans</vt:lpstr>
      <vt:lpstr>MapReduce – KMeans</vt:lpstr>
      <vt:lpstr>MapReduce kNN</vt:lpstr>
      <vt:lpstr>Naïve Bayes</vt:lpstr>
      <vt:lpstr>MapReduce: Naïve Bayes</vt:lpstr>
      <vt:lpstr>Bigger Picture: Hadoop vs. Other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Raja Kumar</cp:lastModifiedBy>
  <cp:revision>341</cp:revision>
  <cp:lastPrinted>2017-05-27T01:15:07Z</cp:lastPrinted>
  <dcterms:created xsi:type="dcterms:W3CDTF">2015-10-30T04:49:06Z</dcterms:created>
  <dcterms:modified xsi:type="dcterms:W3CDTF">2022-08-21T07:52:23Z</dcterms:modified>
</cp:coreProperties>
</file>